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614" r:id="rId1"/>
    <p:sldMasterId id="2147488461" r:id="rId2"/>
    <p:sldMasterId id="2147486597" r:id="rId3"/>
    <p:sldMasterId id="2147486702" r:id="rId4"/>
    <p:sldMasterId id="2147488471" r:id="rId5"/>
    <p:sldMasterId id="2147488469" r:id="rId6"/>
    <p:sldMasterId id="2147486000" r:id="rId7"/>
    <p:sldMasterId id="2147486127" r:id="rId8"/>
    <p:sldMasterId id="2147486133" r:id="rId9"/>
    <p:sldMasterId id="2147488475" r:id="rId10"/>
  </p:sldMasterIdLst>
  <p:notesMasterIdLst>
    <p:notesMasterId r:id="rId31"/>
  </p:notesMasterIdLst>
  <p:handoutMasterIdLst>
    <p:handoutMasterId r:id="rId32"/>
  </p:handoutMasterIdLst>
  <p:sldIdLst>
    <p:sldId id="256" r:id="rId11"/>
    <p:sldId id="432" r:id="rId12"/>
    <p:sldId id="271" r:id="rId13"/>
    <p:sldId id="294" r:id="rId14"/>
    <p:sldId id="313" r:id="rId15"/>
    <p:sldId id="260" r:id="rId16"/>
    <p:sldId id="480" r:id="rId17"/>
    <p:sldId id="308" r:id="rId18"/>
    <p:sldId id="309" r:id="rId19"/>
    <p:sldId id="275" r:id="rId20"/>
    <p:sldId id="485" r:id="rId21"/>
    <p:sldId id="487" r:id="rId22"/>
    <p:sldId id="481" r:id="rId23"/>
    <p:sldId id="431" r:id="rId24"/>
    <p:sldId id="482" r:id="rId25"/>
    <p:sldId id="321" r:id="rId26"/>
    <p:sldId id="486" r:id="rId27"/>
    <p:sldId id="265" r:id="rId28"/>
    <p:sldId id="484" r:id="rId29"/>
    <p:sldId id="277" r:id="rId30"/>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Lst>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E92632-79F2-EB27-64CE-86FE5324955E}" name="Lauren Barnie" initials="LB" userId="S::LaurenBar@nmc-uk.org::8645323f-e460-4cb9-9218-353fc74b8bb6" providerId="AD"/>
  <p188:author id="{AF0C389E-6992-BBEE-AE0C-57BCEFC6B9F8}" name="Natasha Dare" initials="ND" userId="S::Natasha.Dare@nmc-uk.org::b198b548-730b-4f67-8c44-e6aff201a4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06F"/>
    <a:srgbClr val="8917A6"/>
    <a:srgbClr val="005A9B"/>
    <a:srgbClr val="495AD4"/>
    <a:srgbClr val="DB3C8E"/>
    <a:srgbClr val="000000"/>
    <a:srgbClr val="242A2C"/>
    <a:srgbClr val="0E3C62"/>
    <a:srgbClr val="3AACB9"/>
    <a:srgbClr val="4F6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2"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font" Target="fonts/font2.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3.fntdata"/><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1.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A0319-A797-4D16-80D8-1EA802FFF49B}"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GB"/>
        </a:p>
      </dgm:t>
    </dgm:pt>
    <dgm:pt modelId="{96CEB0A6-3CC9-4371-9977-01FAAD98FE1E}">
      <dgm:prSet/>
      <dgm:spPr/>
      <dgm:t>
        <a:bodyPr/>
        <a:lstStyle/>
        <a:p>
          <a:r>
            <a:rPr lang="en-US"/>
            <a:t>8 February 2023</a:t>
          </a:r>
          <a:endParaRPr lang="en-GB"/>
        </a:p>
      </dgm:t>
    </dgm:pt>
    <dgm:pt modelId="{672F2518-66FD-4040-83F9-D5FE9B4323CA}" type="parTrans" cxnId="{E78E9EFD-1970-4D9F-9A92-050F227C99BC}">
      <dgm:prSet/>
      <dgm:spPr/>
      <dgm:t>
        <a:bodyPr/>
        <a:lstStyle/>
        <a:p>
          <a:endParaRPr lang="en-GB"/>
        </a:p>
      </dgm:t>
    </dgm:pt>
    <dgm:pt modelId="{A50DC18F-6CE4-47D3-A83E-F488D50068AD}" type="sibTrans" cxnId="{E78E9EFD-1970-4D9F-9A92-050F227C99BC}">
      <dgm:prSet/>
      <dgm:spPr/>
      <dgm:t>
        <a:bodyPr/>
        <a:lstStyle/>
        <a:p>
          <a:endParaRPr lang="en-GB"/>
        </a:p>
      </dgm:t>
    </dgm:pt>
    <dgm:pt modelId="{9E833BDF-84BF-4971-88B1-6865B0C18807}">
      <dgm:prSet/>
      <dgm:spPr/>
      <dgm:t>
        <a:bodyPr/>
        <a:lstStyle/>
        <a:p>
          <a:r>
            <a:rPr lang="en-US"/>
            <a:t>Changes to test score combining time period and updated minimum scores when test combining</a:t>
          </a:r>
          <a:endParaRPr lang="en-GB"/>
        </a:p>
      </dgm:t>
    </dgm:pt>
    <dgm:pt modelId="{4F307B07-79A6-4B13-9C2C-76EF82C2E1BE}" type="parTrans" cxnId="{10C011A7-EF88-4A33-AA85-C5FE62A6E118}">
      <dgm:prSet/>
      <dgm:spPr/>
      <dgm:t>
        <a:bodyPr/>
        <a:lstStyle/>
        <a:p>
          <a:endParaRPr lang="en-GB"/>
        </a:p>
      </dgm:t>
    </dgm:pt>
    <dgm:pt modelId="{8B0DF262-6F66-43EF-B0DD-7252F16230C8}" type="sibTrans" cxnId="{10C011A7-EF88-4A33-AA85-C5FE62A6E118}">
      <dgm:prSet/>
      <dgm:spPr/>
      <dgm:t>
        <a:bodyPr/>
        <a:lstStyle/>
        <a:p>
          <a:endParaRPr lang="en-GB"/>
        </a:p>
      </dgm:t>
    </dgm:pt>
    <dgm:pt modelId="{FE30A408-46ED-404F-82E2-BFFFAABD387B}">
      <dgm:prSet/>
      <dgm:spPr/>
      <dgm:t>
        <a:bodyPr/>
        <a:lstStyle/>
        <a:p>
          <a:r>
            <a:rPr lang="en-US"/>
            <a:t>Accepting additional supporting information from employers for applicants who trained in English in a country where English is not a majority spoken language</a:t>
          </a:r>
          <a:endParaRPr lang="en-GB"/>
        </a:p>
      </dgm:t>
    </dgm:pt>
    <dgm:pt modelId="{638C1D97-9BEE-4F0A-873D-296DF5FFAEB1}" type="parTrans" cxnId="{582C4630-1977-44F1-8BAF-84D1DF5C381C}">
      <dgm:prSet/>
      <dgm:spPr/>
      <dgm:t>
        <a:bodyPr/>
        <a:lstStyle/>
        <a:p>
          <a:endParaRPr lang="en-GB"/>
        </a:p>
      </dgm:t>
    </dgm:pt>
    <dgm:pt modelId="{E46D9883-0F65-49CC-B1D9-8785050B3333}" type="sibTrans" cxnId="{582C4630-1977-44F1-8BAF-84D1DF5C381C}">
      <dgm:prSet/>
      <dgm:spPr/>
      <dgm:t>
        <a:bodyPr/>
        <a:lstStyle/>
        <a:p>
          <a:endParaRPr lang="en-GB"/>
        </a:p>
      </dgm:t>
    </dgm:pt>
    <dgm:pt modelId="{F492E45F-F284-4169-945A-E9436D773B4C}">
      <dgm:prSet/>
      <dgm:spPr/>
      <dgm:t>
        <a:bodyPr/>
        <a:lstStyle/>
        <a:p>
          <a:r>
            <a:rPr lang="en-US"/>
            <a:t>Summer 2023</a:t>
          </a:r>
          <a:endParaRPr lang="en-GB"/>
        </a:p>
      </dgm:t>
    </dgm:pt>
    <dgm:pt modelId="{6FAFBE22-8CEC-4893-9B2F-42579E1907A1}" type="parTrans" cxnId="{D18E8D5C-9F22-4477-9620-D62874663074}">
      <dgm:prSet/>
      <dgm:spPr/>
      <dgm:t>
        <a:bodyPr/>
        <a:lstStyle/>
        <a:p>
          <a:endParaRPr lang="en-GB"/>
        </a:p>
      </dgm:t>
    </dgm:pt>
    <dgm:pt modelId="{94A80D39-6443-4695-B185-4EF6E4243013}" type="sibTrans" cxnId="{D18E8D5C-9F22-4477-9620-D62874663074}">
      <dgm:prSet/>
      <dgm:spPr/>
      <dgm:t>
        <a:bodyPr/>
        <a:lstStyle/>
        <a:p>
          <a:endParaRPr lang="en-GB"/>
        </a:p>
      </dgm:t>
    </dgm:pt>
    <dgm:pt modelId="{9C86D7F4-F998-4D7F-B093-82B3CE09B234}">
      <dgm:prSet/>
      <dgm:spPr/>
      <dgm:t>
        <a:bodyPr/>
        <a:lstStyle/>
        <a:p>
          <a:r>
            <a:rPr lang="en-US"/>
            <a:t>Accepting additional supporting information from employers for applicants who miss the required test score by no more than 0.5 or half a grade</a:t>
          </a:r>
          <a:endParaRPr lang="en-GB"/>
        </a:p>
      </dgm:t>
    </dgm:pt>
    <dgm:pt modelId="{E874EE9D-4076-428F-92DA-E6D23966D07C}" type="parTrans" cxnId="{58A913AC-0932-47BC-ADF5-209C33C4F593}">
      <dgm:prSet/>
      <dgm:spPr/>
      <dgm:t>
        <a:bodyPr/>
        <a:lstStyle/>
        <a:p>
          <a:endParaRPr lang="en-GB"/>
        </a:p>
      </dgm:t>
    </dgm:pt>
    <dgm:pt modelId="{8EAFF773-7E44-4983-9479-AC5F8E49AA3A}" type="sibTrans" cxnId="{58A913AC-0932-47BC-ADF5-209C33C4F593}">
      <dgm:prSet/>
      <dgm:spPr/>
      <dgm:t>
        <a:bodyPr/>
        <a:lstStyle/>
        <a:p>
          <a:endParaRPr lang="en-GB"/>
        </a:p>
      </dgm:t>
    </dgm:pt>
    <dgm:pt modelId="{D01414B8-B165-4FD5-8EAC-BD97F574CF55}">
      <dgm:prSet/>
      <dgm:spPr/>
      <dgm:t>
        <a:bodyPr/>
        <a:lstStyle/>
        <a:p>
          <a:r>
            <a:rPr lang="en-US"/>
            <a:t>Automate process for accepting additional supporting information from employers</a:t>
          </a:r>
          <a:endParaRPr lang="en-GB"/>
        </a:p>
      </dgm:t>
    </dgm:pt>
    <dgm:pt modelId="{56B4AE69-44B7-4344-96B3-3E32E3BB1E06}" type="parTrans" cxnId="{D5A34489-7807-4ECC-9065-E9B3275683EF}">
      <dgm:prSet/>
      <dgm:spPr/>
      <dgm:t>
        <a:bodyPr/>
        <a:lstStyle/>
        <a:p>
          <a:endParaRPr lang="en-GB"/>
        </a:p>
      </dgm:t>
    </dgm:pt>
    <dgm:pt modelId="{48AC6819-CE32-4BF1-A362-BED20866725A}" type="sibTrans" cxnId="{D5A34489-7807-4ECC-9065-E9B3275683EF}">
      <dgm:prSet/>
      <dgm:spPr/>
      <dgm:t>
        <a:bodyPr/>
        <a:lstStyle/>
        <a:p>
          <a:endParaRPr lang="en-GB"/>
        </a:p>
      </dgm:t>
    </dgm:pt>
    <dgm:pt modelId="{600BC0BA-4199-4988-B946-78BF1EAD675D}" type="pres">
      <dgm:prSet presAssocID="{283A0319-A797-4D16-80D8-1EA802FFF49B}" presName="linearFlow" presStyleCnt="0">
        <dgm:presLayoutVars>
          <dgm:dir/>
          <dgm:animLvl val="lvl"/>
          <dgm:resizeHandles val="exact"/>
        </dgm:presLayoutVars>
      </dgm:prSet>
      <dgm:spPr/>
    </dgm:pt>
    <dgm:pt modelId="{6CF6651F-70CF-451D-9ABA-3EEC6C9A6BEA}" type="pres">
      <dgm:prSet presAssocID="{96CEB0A6-3CC9-4371-9977-01FAAD98FE1E}" presName="composite" presStyleCnt="0"/>
      <dgm:spPr/>
    </dgm:pt>
    <dgm:pt modelId="{0B027725-C160-452D-B724-49A95832740A}" type="pres">
      <dgm:prSet presAssocID="{96CEB0A6-3CC9-4371-9977-01FAAD98FE1E}" presName="parentText" presStyleLbl="alignNode1" presStyleIdx="0" presStyleCnt="2">
        <dgm:presLayoutVars>
          <dgm:chMax val="1"/>
          <dgm:bulletEnabled val="1"/>
        </dgm:presLayoutVars>
      </dgm:prSet>
      <dgm:spPr/>
    </dgm:pt>
    <dgm:pt modelId="{518C65F5-4D58-4512-BE34-DA63CFA80883}" type="pres">
      <dgm:prSet presAssocID="{96CEB0A6-3CC9-4371-9977-01FAAD98FE1E}" presName="descendantText" presStyleLbl="alignAcc1" presStyleIdx="0" presStyleCnt="2">
        <dgm:presLayoutVars>
          <dgm:bulletEnabled val="1"/>
        </dgm:presLayoutVars>
      </dgm:prSet>
      <dgm:spPr/>
    </dgm:pt>
    <dgm:pt modelId="{3503A316-8055-4AA5-AD1A-0054C4488C02}" type="pres">
      <dgm:prSet presAssocID="{A50DC18F-6CE4-47D3-A83E-F488D50068AD}" presName="sp" presStyleCnt="0"/>
      <dgm:spPr/>
    </dgm:pt>
    <dgm:pt modelId="{3B3C53DE-4A29-4F2A-84BB-183DAFEAC935}" type="pres">
      <dgm:prSet presAssocID="{F492E45F-F284-4169-945A-E9436D773B4C}" presName="composite" presStyleCnt="0"/>
      <dgm:spPr/>
    </dgm:pt>
    <dgm:pt modelId="{6BF6E81A-4DAA-4E01-9CAF-663C1C2AF71F}" type="pres">
      <dgm:prSet presAssocID="{F492E45F-F284-4169-945A-E9436D773B4C}" presName="parentText" presStyleLbl="alignNode1" presStyleIdx="1" presStyleCnt="2">
        <dgm:presLayoutVars>
          <dgm:chMax val="1"/>
          <dgm:bulletEnabled val="1"/>
        </dgm:presLayoutVars>
      </dgm:prSet>
      <dgm:spPr/>
    </dgm:pt>
    <dgm:pt modelId="{E18EEF5B-AB27-475E-84E5-F5BED089420D}" type="pres">
      <dgm:prSet presAssocID="{F492E45F-F284-4169-945A-E9436D773B4C}" presName="descendantText" presStyleLbl="alignAcc1" presStyleIdx="1" presStyleCnt="2">
        <dgm:presLayoutVars>
          <dgm:bulletEnabled val="1"/>
        </dgm:presLayoutVars>
      </dgm:prSet>
      <dgm:spPr/>
    </dgm:pt>
  </dgm:ptLst>
  <dgm:cxnLst>
    <dgm:cxn modelId="{582C4630-1977-44F1-8BAF-84D1DF5C381C}" srcId="{96CEB0A6-3CC9-4371-9977-01FAAD98FE1E}" destId="{FE30A408-46ED-404F-82E2-BFFFAABD387B}" srcOrd="1" destOrd="0" parTransId="{638C1D97-9BEE-4F0A-873D-296DF5FFAEB1}" sibTransId="{E46D9883-0F65-49CC-B1D9-8785050B3333}"/>
    <dgm:cxn modelId="{DA087232-1727-462D-9CF6-2CDAC8EDB4EB}" type="presOf" srcId="{9C86D7F4-F998-4D7F-B093-82B3CE09B234}" destId="{E18EEF5B-AB27-475E-84E5-F5BED089420D}" srcOrd="0" destOrd="0" presId="urn:microsoft.com/office/officeart/2005/8/layout/chevron2"/>
    <dgm:cxn modelId="{34A3A633-E29F-45C5-9CF9-E46E1A823CCA}" type="presOf" srcId="{96CEB0A6-3CC9-4371-9977-01FAAD98FE1E}" destId="{0B027725-C160-452D-B724-49A95832740A}" srcOrd="0" destOrd="0" presId="urn:microsoft.com/office/officeart/2005/8/layout/chevron2"/>
    <dgm:cxn modelId="{D18E8D5C-9F22-4477-9620-D62874663074}" srcId="{283A0319-A797-4D16-80D8-1EA802FFF49B}" destId="{F492E45F-F284-4169-945A-E9436D773B4C}" srcOrd="1" destOrd="0" parTransId="{6FAFBE22-8CEC-4893-9B2F-42579E1907A1}" sibTransId="{94A80D39-6443-4695-B185-4EF6E4243013}"/>
    <dgm:cxn modelId="{DC7E7A60-37F3-400D-8434-1239F4C55535}" type="presOf" srcId="{FE30A408-46ED-404F-82E2-BFFFAABD387B}" destId="{518C65F5-4D58-4512-BE34-DA63CFA80883}" srcOrd="0" destOrd="1" presId="urn:microsoft.com/office/officeart/2005/8/layout/chevron2"/>
    <dgm:cxn modelId="{69D2B863-5215-4B00-9ECE-DD9EB88A79CE}" type="presOf" srcId="{283A0319-A797-4D16-80D8-1EA802FFF49B}" destId="{600BC0BA-4199-4988-B946-78BF1EAD675D}" srcOrd="0" destOrd="0" presId="urn:microsoft.com/office/officeart/2005/8/layout/chevron2"/>
    <dgm:cxn modelId="{6E17FA58-0182-41F3-B13B-C22C79860D24}" type="presOf" srcId="{9E833BDF-84BF-4971-88B1-6865B0C18807}" destId="{518C65F5-4D58-4512-BE34-DA63CFA80883}" srcOrd="0" destOrd="0" presId="urn:microsoft.com/office/officeart/2005/8/layout/chevron2"/>
    <dgm:cxn modelId="{D5A34489-7807-4ECC-9065-E9B3275683EF}" srcId="{F492E45F-F284-4169-945A-E9436D773B4C}" destId="{D01414B8-B165-4FD5-8EAC-BD97F574CF55}" srcOrd="1" destOrd="0" parTransId="{56B4AE69-44B7-4344-96B3-3E32E3BB1E06}" sibTransId="{48AC6819-CE32-4BF1-A362-BED20866725A}"/>
    <dgm:cxn modelId="{10C011A7-EF88-4A33-AA85-C5FE62A6E118}" srcId="{96CEB0A6-3CC9-4371-9977-01FAAD98FE1E}" destId="{9E833BDF-84BF-4971-88B1-6865B0C18807}" srcOrd="0" destOrd="0" parTransId="{4F307B07-79A6-4B13-9C2C-76EF82C2E1BE}" sibTransId="{8B0DF262-6F66-43EF-B0DD-7252F16230C8}"/>
    <dgm:cxn modelId="{58A913AC-0932-47BC-ADF5-209C33C4F593}" srcId="{F492E45F-F284-4169-945A-E9436D773B4C}" destId="{9C86D7F4-F998-4D7F-B093-82B3CE09B234}" srcOrd="0" destOrd="0" parTransId="{E874EE9D-4076-428F-92DA-E6D23966D07C}" sibTransId="{8EAFF773-7E44-4983-9479-AC5F8E49AA3A}"/>
    <dgm:cxn modelId="{96FF01D1-02FB-430C-AD1F-3374D0AF01E8}" type="presOf" srcId="{F492E45F-F284-4169-945A-E9436D773B4C}" destId="{6BF6E81A-4DAA-4E01-9CAF-663C1C2AF71F}" srcOrd="0" destOrd="0" presId="urn:microsoft.com/office/officeart/2005/8/layout/chevron2"/>
    <dgm:cxn modelId="{5B798FDB-2538-4FBB-AAE7-609152C1A977}" type="presOf" srcId="{D01414B8-B165-4FD5-8EAC-BD97F574CF55}" destId="{E18EEF5B-AB27-475E-84E5-F5BED089420D}" srcOrd="0" destOrd="1" presId="urn:microsoft.com/office/officeart/2005/8/layout/chevron2"/>
    <dgm:cxn modelId="{E78E9EFD-1970-4D9F-9A92-050F227C99BC}" srcId="{283A0319-A797-4D16-80D8-1EA802FFF49B}" destId="{96CEB0A6-3CC9-4371-9977-01FAAD98FE1E}" srcOrd="0" destOrd="0" parTransId="{672F2518-66FD-4040-83F9-D5FE9B4323CA}" sibTransId="{A50DC18F-6CE4-47D3-A83E-F488D50068AD}"/>
    <dgm:cxn modelId="{92B0FA36-36B5-4992-BF1C-09295511FCE5}" type="presParOf" srcId="{600BC0BA-4199-4988-B946-78BF1EAD675D}" destId="{6CF6651F-70CF-451D-9ABA-3EEC6C9A6BEA}" srcOrd="0" destOrd="0" presId="urn:microsoft.com/office/officeart/2005/8/layout/chevron2"/>
    <dgm:cxn modelId="{4900D529-6E7A-4484-B9A3-AB0D4502E390}" type="presParOf" srcId="{6CF6651F-70CF-451D-9ABA-3EEC6C9A6BEA}" destId="{0B027725-C160-452D-B724-49A95832740A}" srcOrd="0" destOrd="0" presId="urn:microsoft.com/office/officeart/2005/8/layout/chevron2"/>
    <dgm:cxn modelId="{784B2AEA-EE38-4FC8-9345-C318DF8C7611}" type="presParOf" srcId="{6CF6651F-70CF-451D-9ABA-3EEC6C9A6BEA}" destId="{518C65F5-4D58-4512-BE34-DA63CFA80883}" srcOrd="1" destOrd="0" presId="urn:microsoft.com/office/officeart/2005/8/layout/chevron2"/>
    <dgm:cxn modelId="{DCED6E00-B14D-4606-98A9-9A57B41E29B2}" type="presParOf" srcId="{600BC0BA-4199-4988-B946-78BF1EAD675D}" destId="{3503A316-8055-4AA5-AD1A-0054C4488C02}" srcOrd="1" destOrd="0" presId="urn:microsoft.com/office/officeart/2005/8/layout/chevron2"/>
    <dgm:cxn modelId="{74581B65-08F2-4003-8E48-E7606C569EEA}" type="presParOf" srcId="{600BC0BA-4199-4988-B946-78BF1EAD675D}" destId="{3B3C53DE-4A29-4F2A-84BB-183DAFEAC935}" srcOrd="2" destOrd="0" presId="urn:microsoft.com/office/officeart/2005/8/layout/chevron2"/>
    <dgm:cxn modelId="{8C275FF1-9A58-44A8-B533-9C1214866A13}" type="presParOf" srcId="{3B3C53DE-4A29-4F2A-84BB-183DAFEAC935}" destId="{6BF6E81A-4DAA-4E01-9CAF-663C1C2AF71F}" srcOrd="0" destOrd="0" presId="urn:microsoft.com/office/officeart/2005/8/layout/chevron2"/>
    <dgm:cxn modelId="{821B20DD-F6AD-4496-A420-221B9F0499CB}" type="presParOf" srcId="{3B3C53DE-4A29-4F2A-84BB-183DAFEAC935}" destId="{E18EEF5B-AB27-475E-84E5-F5BED08942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A877F-ABA0-4D7B-B657-86EEA49BB605}"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GB"/>
        </a:p>
      </dgm:t>
    </dgm:pt>
    <dgm:pt modelId="{4FCFCFFE-FE8B-4B02-8ABE-74F8C3D5B1DD}">
      <dgm:prSet/>
      <dgm:spPr/>
      <dgm:t>
        <a:bodyPr/>
        <a:lstStyle/>
        <a:p>
          <a:r>
            <a:rPr lang="en-GB" dirty="0">
              <a:latin typeface="Arial" panose="020B0604020202020204" pitchFamily="34" charset="0"/>
              <a:cs typeface="Arial" panose="020B0604020202020204" pitchFamily="34" charset="0"/>
            </a:rPr>
            <a:t>Applicant applies as normal. </a:t>
          </a:r>
        </a:p>
      </dgm:t>
    </dgm:pt>
    <dgm:pt modelId="{957A8D10-6A49-4962-B6DB-9B2C5A92071D}" type="parTrans" cxnId="{126D94CE-475A-4941-8C70-8F2DA6D11223}">
      <dgm:prSet/>
      <dgm:spPr/>
      <dgm:t>
        <a:bodyPr/>
        <a:lstStyle/>
        <a:p>
          <a:endParaRPr lang="en-GB"/>
        </a:p>
      </dgm:t>
    </dgm:pt>
    <dgm:pt modelId="{6D9DE85D-045D-4271-8561-753CCDF6E10F}" type="sibTrans" cxnId="{126D94CE-475A-4941-8C70-8F2DA6D11223}">
      <dgm:prSet/>
      <dgm:spPr/>
      <dgm:t>
        <a:bodyPr/>
        <a:lstStyle/>
        <a:p>
          <a:endParaRPr lang="en-GB"/>
        </a:p>
      </dgm:t>
    </dgm:pt>
    <dgm:pt modelId="{8F82FE3C-1214-4153-8385-3C8915EC9D08}">
      <dgm:prSet/>
      <dgm:spPr/>
      <dgm:t>
        <a:bodyPr/>
        <a:lstStyle/>
        <a:p>
          <a:r>
            <a:rPr lang="en-GB" dirty="0">
              <a:latin typeface="Arial" panose="020B0604020202020204" pitchFamily="34" charset="0"/>
              <a:cs typeface="Arial" panose="020B0604020202020204" pitchFamily="34" charset="0"/>
            </a:rPr>
            <a:t>If an applicant is eligible, NMC will ask for their line manager’s name and PIN so we can contact them via NMC Online.</a:t>
          </a:r>
        </a:p>
      </dgm:t>
    </dgm:pt>
    <dgm:pt modelId="{2C655443-947C-4F97-AE08-BF2579B3C15F}" type="parTrans" cxnId="{B0BD6B44-9584-45B4-ABC3-2B49F6D8E38F}">
      <dgm:prSet/>
      <dgm:spPr/>
      <dgm:t>
        <a:bodyPr/>
        <a:lstStyle/>
        <a:p>
          <a:endParaRPr lang="en-GB"/>
        </a:p>
      </dgm:t>
    </dgm:pt>
    <dgm:pt modelId="{556984EB-9B1A-48A5-9503-4D0277AEA695}" type="sibTrans" cxnId="{B0BD6B44-9584-45B4-ABC3-2B49F6D8E38F}">
      <dgm:prSet/>
      <dgm:spPr/>
      <dgm:t>
        <a:bodyPr/>
        <a:lstStyle/>
        <a:p>
          <a:endParaRPr lang="en-GB"/>
        </a:p>
      </dgm:t>
    </dgm:pt>
    <dgm:pt modelId="{11B34F0B-043B-4A9C-8234-EB4875E81821}">
      <dgm:prSet/>
      <dgm:spPr/>
      <dgm:t>
        <a:bodyPr/>
        <a:lstStyle/>
        <a:p>
          <a:r>
            <a:rPr lang="en-GB" dirty="0">
              <a:latin typeface="Arial" panose="020B0604020202020204" pitchFamily="34" charset="0"/>
              <a:cs typeface="Arial" panose="020B0604020202020204" pitchFamily="34" charset="0"/>
            </a:rPr>
            <a:t>NMC will send the SIFE form to the line manager to complete. It will also ask for details of the counter signatory. </a:t>
          </a:r>
        </a:p>
      </dgm:t>
    </dgm:pt>
    <dgm:pt modelId="{DCE362AE-2790-40CB-8F81-344351E86DA7}" type="parTrans" cxnId="{8175C109-7782-4C8F-BA45-D478F61C9521}">
      <dgm:prSet/>
      <dgm:spPr/>
      <dgm:t>
        <a:bodyPr/>
        <a:lstStyle/>
        <a:p>
          <a:endParaRPr lang="en-GB"/>
        </a:p>
      </dgm:t>
    </dgm:pt>
    <dgm:pt modelId="{CF300631-4D32-4098-BE42-592211483A91}" type="sibTrans" cxnId="{8175C109-7782-4C8F-BA45-D478F61C9521}">
      <dgm:prSet/>
      <dgm:spPr/>
      <dgm:t>
        <a:bodyPr/>
        <a:lstStyle/>
        <a:p>
          <a:endParaRPr lang="en-GB"/>
        </a:p>
      </dgm:t>
    </dgm:pt>
    <dgm:pt modelId="{8AF381E4-AAEE-48A3-941E-6CF1ACB2B976}">
      <dgm:prSet custT="1"/>
      <dgm:spPr/>
      <dgm:t>
        <a:bodyPr/>
        <a:lstStyle/>
        <a:p>
          <a:r>
            <a:rPr lang="en-GB" sz="1100" dirty="0">
              <a:latin typeface="Arial" panose="020B0604020202020204" pitchFamily="34" charset="0"/>
              <a:cs typeface="Arial" panose="020B0604020202020204" pitchFamily="34" charset="0"/>
            </a:rPr>
            <a:t>The line manager returns the completed form to a specific NMC mailbox.</a:t>
          </a:r>
        </a:p>
      </dgm:t>
    </dgm:pt>
    <dgm:pt modelId="{A28E1A0E-85AD-41EF-A56B-11ADF43234B1}" type="parTrans" cxnId="{23AD8C95-1CD3-481E-AA4B-137CE150460A}">
      <dgm:prSet/>
      <dgm:spPr/>
      <dgm:t>
        <a:bodyPr/>
        <a:lstStyle/>
        <a:p>
          <a:endParaRPr lang="en-GB"/>
        </a:p>
      </dgm:t>
    </dgm:pt>
    <dgm:pt modelId="{0DC43F92-22B6-48DB-B714-305573F5C289}" type="sibTrans" cxnId="{23AD8C95-1CD3-481E-AA4B-137CE150460A}">
      <dgm:prSet/>
      <dgm:spPr/>
      <dgm:t>
        <a:bodyPr/>
        <a:lstStyle/>
        <a:p>
          <a:endParaRPr lang="en-GB"/>
        </a:p>
      </dgm:t>
    </dgm:pt>
    <dgm:pt modelId="{7D0B9965-6E02-4AA3-B36B-FBBCA2E3B6EA}">
      <dgm:prSet custT="1"/>
      <dgm:spPr/>
      <dgm:t>
        <a:bodyPr/>
        <a:lstStyle/>
        <a:p>
          <a:r>
            <a:rPr lang="en-GB" sz="1100" dirty="0">
              <a:latin typeface="Arial" panose="020B0604020202020204" pitchFamily="34" charset="0"/>
              <a:cs typeface="Arial" panose="020B0604020202020204" pitchFamily="34" charset="0"/>
            </a:rPr>
            <a:t>NMC will only accept forms for named applicants</a:t>
          </a:r>
          <a:r>
            <a:rPr lang="en-GB" sz="1100" dirty="0"/>
            <a:t>.</a:t>
          </a:r>
        </a:p>
        <a:p>
          <a:r>
            <a:rPr lang="en-GB" sz="1100" dirty="0">
              <a:latin typeface="Arial" panose="020B0604020202020204" pitchFamily="34" charset="0"/>
              <a:cs typeface="Arial" panose="020B0604020202020204" pitchFamily="34" charset="0"/>
            </a:rPr>
            <a:t>It can take up to 30 days for NMC to complete an assessment.</a:t>
          </a:r>
        </a:p>
        <a:p>
          <a:endParaRPr lang="en-GB" sz="1100" dirty="0"/>
        </a:p>
      </dgm:t>
    </dgm:pt>
    <dgm:pt modelId="{2C0725E0-97A0-4443-81D1-2F9103F100CA}" type="parTrans" cxnId="{9FE62D45-5A5F-41DD-9876-E7805117FD3B}">
      <dgm:prSet/>
      <dgm:spPr/>
      <dgm:t>
        <a:bodyPr/>
        <a:lstStyle/>
        <a:p>
          <a:endParaRPr lang="en-GB"/>
        </a:p>
      </dgm:t>
    </dgm:pt>
    <dgm:pt modelId="{F8C3A731-7039-487B-8788-BE8976A449D5}" type="sibTrans" cxnId="{9FE62D45-5A5F-41DD-9876-E7805117FD3B}">
      <dgm:prSet/>
      <dgm:spPr/>
      <dgm:t>
        <a:bodyPr/>
        <a:lstStyle/>
        <a:p>
          <a:endParaRPr lang="en-GB"/>
        </a:p>
      </dgm:t>
    </dgm:pt>
    <dgm:pt modelId="{13C2B5C5-E68C-45C4-A7A9-6C47E4EAF29E}">
      <dgm:prSet/>
      <dgm:spPr/>
      <dgm:t>
        <a:bodyPr/>
        <a:lstStyle/>
        <a:p>
          <a:r>
            <a:rPr lang="en-GB" dirty="0">
              <a:latin typeface="Arial" panose="020B0604020202020204" pitchFamily="34" charset="0"/>
              <a:cs typeface="Arial" panose="020B0604020202020204" pitchFamily="34" charset="0"/>
            </a:rPr>
            <a:t>NMC will request further information from the applicant via NMC Online.</a:t>
          </a:r>
        </a:p>
      </dgm:t>
    </dgm:pt>
    <dgm:pt modelId="{9AEE9011-4CDB-47FA-9685-11991817B6DE}" type="parTrans" cxnId="{C2C479FE-FBD4-496A-8021-7EB1A52E7186}">
      <dgm:prSet/>
      <dgm:spPr/>
      <dgm:t>
        <a:bodyPr/>
        <a:lstStyle/>
        <a:p>
          <a:endParaRPr lang="en-GB"/>
        </a:p>
      </dgm:t>
    </dgm:pt>
    <dgm:pt modelId="{53A189F3-8FCF-4958-BC74-F4AED8F3D99F}" type="sibTrans" cxnId="{C2C479FE-FBD4-496A-8021-7EB1A52E7186}">
      <dgm:prSet/>
      <dgm:spPr/>
      <dgm:t>
        <a:bodyPr/>
        <a:lstStyle/>
        <a:p>
          <a:endParaRPr lang="en-GB"/>
        </a:p>
      </dgm:t>
    </dgm:pt>
    <dgm:pt modelId="{1B008995-64B9-4B53-A1CF-73A7462DC512}" type="pres">
      <dgm:prSet presAssocID="{651A877F-ABA0-4D7B-B657-86EEA49BB605}" presName="Name0" presStyleCnt="0">
        <dgm:presLayoutVars>
          <dgm:dir/>
          <dgm:resizeHandles val="exact"/>
        </dgm:presLayoutVars>
      </dgm:prSet>
      <dgm:spPr/>
    </dgm:pt>
    <dgm:pt modelId="{03828F4A-95FF-4117-874C-C94ECC2361FD}" type="pres">
      <dgm:prSet presAssocID="{651A877F-ABA0-4D7B-B657-86EEA49BB605}" presName="arrow" presStyleLbl="bgShp" presStyleIdx="0" presStyleCnt="1"/>
      <dgm:spPr/>
    </dgm:pt>
    <dgm:pt modelId="{FBF495C3-199C-4E29-B995-037D2952D5B3}" type="pres">
      <dgm:prSet presAssocID="{651A877F-ABA0-4D7B-B657-86EEA49BB605}" presName="points" presStyleCnt="0"/>
      <dgm:spPr/>
    </dgm:pt>
    <dgm:pt modelId="{6DF8B780-3520-45BD-AE9D-852A421CEC1F}" type="pres">
      <dgm:prSet presAssocID="{4FCFCFFE-FE8B-4B02-8ABE-74F8C3D5B1DD}" presName="compositeA" presStyleCnt="0"/>
      <dgm:spPr/>
    </dgm:pt>
    <dgm:pt modelId="{CF3E2D70-B30D-4CCF-8BD2-08984EB314D1}" type="pres">
      <dgm:prSet presAssocID="{4FCFCFFE-FE8B-4B02-8ABE-74F8C3D5B1DD}" presName="textA" presStyleLbl="revTx" presStyleIdx="0" presStyleCnt="6">
        <dgm:presLayoutVars>
          <dgm:bulletEnabled val="1"/>
        </dgm:presLayoutVars>
      </dgm:prSet>
      <dgm:spPr/>
    </dgm:pt>
    <dgm:pt modelId="{5CB4D6FB-DACE-4684-82C2-5C6E9D6E42D0}" type="pres">
      <dgm:prSet presAssocID="{4FCFCFFE-FE8B-4B02-8ABE-74F8C3D5B1DD}" presName="circleA" presStyleLbl="node1" presStyleIdx="0" presStyleCnt="6"/>
      <dgm:spPr/>
    </dgm:pt>
    <dgm:pt modelId="{503175B0-46F6-4FC3-ABCD-868D7FC77C1A}" type="pres">
      <dgm:prSet presAssocID="{4FCFCFFE-FE8B-4B02-8ABE-74F8C3D5B1DD}" presName="spaceA" presStyleCnt="0"/>
      <dgm:spPr/>
    </dgm:pt>
    <dgm:pt modelId="{14D891AC-B619-43D8-8A73-FB29C069599B}" type="pres">
      <dgm:prSet presAssocID="{6D9DE85D-045D-4271-8561-753CCDF6E10F}" presName="space" presStyleCnt="0"/>
      <dgm:spPr/>
    </dgm:pt>
    <dgm:pt modelId="{D43A8FC0-F944-431C-AF48-4EFBF6FB6301}" type="pres">
      <dgm:prSet presAssocID="{13C2B5C5-E68C-45C4-A7A9-6C47E4EAF29E}" presName="compositeB" presStyleCnt="0"/>
      <dgm:spPr/>
    </dgm:pt>
    <dgm:pt modelId="{A3432C7D-5689-42C8-A439-140FB58914E2}" type="pres">
      <dgm:prSet presAssocID="{13C2B5C5-E68C-45C4-A7A9-6C47E4EAF29E}" presName="textB" presStyleLbl="revTx" presStyleIdx="1" presStyleCnt="6">
        <dgm:presLayoutVars>
          <dgm:bulletEnabled val="1"/>
        </dgm:presLayoutVars>
      </dgm:prSet>
      <dgm:spPr/>
    </dgm:pt>
    <dgm:pt modelId="{BD1F4FCA-DC41-411D-848B-1CF59632C4FF}" type="pres">
      <dgm:prSet presAssocID="{13C2B5C5-E68C-45C4-A7A9-6C47E4EAF29E}" presName="circleB" presStyleLbl="node1" presStyleIdx="1" presStyleCnt="6"/>
      <dgm:spPr/>
    </dgm:pt>
    <dgm:pt modelId="{294BBCB5-DE9E-4CB1-952E-CE6BA900848B}" type="pres">
      <dgm:prSet presAssocID="{13C2B5C5-E68C-45C4-A7A9-6C47E4EAF29E}" presName="spaceB" presStyleCnt="0"/>
      <dgm:spPr/>
    </dgm:pt>
    <dgm:pt modelId="{1DD18983-0E90-415D-A493-F8CCD1AB875C}" type="pres">
      <dgm:prSet presAssocID="{53A189F3-8FCF-4958-BC74-F4AED8F3D99F}" presName="space" presStyleCnt="0"/>
      <dgm:spPr/>
    </dgm:pt>
    <dgm:pt modelId="{E231310C-8E52-4061-BCF9-9C4D91B0B885}" type="pres">
      <dgm:prSet presAssocID="{8F82FE3C-1214-4153-8385-3C8915EC9D08}" presName="compositeA" presStyleCnt="0"/>
      <dgm:spPr/>
    </dgm:pt>
    <dgm:pt modelId="{D7360C6D-3C36-4389-AE28-D7D68418BCEC}" type="pres">
      <dgm:prSet presAssocID="{8F82FE3C-1214-4153-8385-3C8915EC9D08}" presName="textA" presStyleLbl="revTx" presStyleIdx="2" presStyleCnt="6">
        <dgm:presLayoutVars>
          <dgm:bulletEnabled val="1"/>
        </dgm:presLayoutVars>
      </dgm:prSet>
      <dgm:spPr/>
    </dgm:pt>
    <dgm:pt modelId="{94C58F44-D28D-4E06-AA14-24E0E574C80A}" type="pres">
      <dgm:prSet presAssocID="{8F82FE3C-1214-4153-8385-3C8915EC9D08}" presName="circleA" presStyleLbl="node1" presStyleIdx="2" presStyleCnt="6"/>
      <dgm:spPr/>
    </dgm:pt>
    <dgm:pt modelId="{075F7AA1-CBFD-47F0-A51D-8C290CBFDCA4}" type="pres">
      <dgm:prSet presAssocID="{8F82FE3C-1214-4153-8385-3C8915EC9D08}" presName="spaceA" presStyleCnt="0"/>
      <dgm:spPr/>
    </dgm:pt>
    <dgm:pt modelId="{28F6FD24-D99D-4AB9-8FD1-89C21EBC7FC3}" type="pres">
      <dgm:prSet presAssocID="{556984EB-9B1A-48A5-9503-4D0277AEA695}" presName="space" presStyleCnt="0"/>
      <dgm:spPr/>
    </dgm:pt>
    <dgm:pt modelId="{4BCBCDB7-3EAA-4E5E-8558-0A29D7F94590}" type="pres">
      <dgm:prSet presAssocID="{11B34F0B-043B-4A9C-8234-EB4875E81821}" presName="compositeB" presStyleCnt="0"/>
      <dgm:spPr/>
    </dgm:pt>
    <dgm:pt modelId="{D390429A-7F92-4158-8B20-2BE996D6F397}" type="pres">
      <dgm:prSet presAssocID="{11B34F0B-043B-4A9C-8234-EB4875E81821}" presName="textB" presStyleLbl="revTx" presStyleIdx="3" presStyleCnt="6">
        <dgm:presLayoutVars>
          <dgm:bulletEnabled val="1"/>
        </dgm:presLayoutVars>
      </dgm:prSet>
      <dgm:spPr/>
    </dgm:pt>
    <dgm:pt modelId="{9D9886BC-467E-4CD4-B6F9-35B367196F62}" type="pres">
      <dgm:prSet presAssocID="{11B34F0B-043B-4A9C-8234-EB4875E81821}" presName="circleB" presStyleLbl="node1" presStyleIdx="3" presStyleCnt="6"/>
      <dgm:spPr/>
    </dgm:pt>
    <dgm:pt modelId="{06F3F17E-8693-4384-AD36-E2F508AAF128}" type="pres">
      <dgm:prSet presAssocID="{11B34F0B-043B-4A9C-8234-EB4875E81821}" presName="spaceB" presStyleCnt="0"/>
      <dgm:spPr/>
    </dgm:pt>
    <dgm:pt modelId="{0039B2B8-B200-4669-929C-511CF7FF5AED}" type="pres">
      <dgm:prSet presAssocID="{CF300631-4D32-4098-BE42-592211483A91}" presName="space" presStyleCnt="0"/>
      <dgm:spPr/>
    </dgm:pt>
    <dgm:pt modelId="{5B8160DA-B6EF-4EEA-810E-DB5F5E936D56}" type="pres">
      <dgm:prSet presAssocID="{8AF381E4-AAEE-48A3-941E-6CF1ACB2B976}" presName="compositeA" presStyleCnt="0"/>
      <dgm:spPr/>
    </dgm:pt>
    <dgm:pt modelId="{0857C485-915D-4765-9B0E-B249788D68E9}" type="pres">
      <dgm:prSet presAssocID="{8AF381E4-AAEE-48A3-941E-6CF1ACB2B976}" presName="textA" presStyleLbl="revTx" presStyleIdx="4" presStyleCnt="6">
        <dgm:presLayoutVars>
          <dgm:bulletEnabled val="1"/>
        </dgm:presLayoutVars>
      </dgm:prSet>
      <dgm:spPr/>
    </dgm:pt>
    <dgm:pt modelId="{18E69F30-8BBD-4BF9-924C-64586C9592AB}" type="pres">
      <dgm:prSet presAssocID="{8AF381E4-AAEE-48A3-941E-6CF1ACB2B976}" presName="circleA" presStyleLbl="node1" presStyleIdx="4" presStyleCnt="6"/>
      <dgm:spPr/>
    </dgm:pt>
    <dgm:pt modelId="{B252D723-B977-4241-BE97-99C2873A4F00}" type="pres">
      <dgm:prSet presAssocID="{8AF381E4-AAEE-48A3-941E-6CF1ACB2B976}" presName="spaceA" presStyleCnt="0"/>
      <dgm:spPr/>
    </dgm:pt>
    <dgm:pt modelId="{5CC3E714-E2D8-44E1-A9DF-5718BB087147}" type="pres">
      <dgm:prSet presAssocID="{0DC43F92-22B6-48DB-B714-305573F5C289}" presName="space" presStyleCnt="0"/>
      <dgm:spPr/>
    </dgm:pt>
    <dgm:pt modelId="{B1DFBDB4-60C3-4FB6-AA96-1D80FCC4CBC1}" type="pres">
      <dgm:prSet presAssocID="{7D0B9965-6E02-4AA3-B36B-FBBCA2E3B6EA}" presName="compositeB" presStyleCnt="0"/>
      <dgm:spPr/>
    </dgm:pt>
    <dgm:pt modelId="{60672473-0240-4F62-840B-CC5912A2D426}" type="pres">
      <dgm:prSet presAssocID="{7D0B9965-6E02-4AA3-B36B-FBBCA2E3B6EA}" presName="textB" presStyleLbl="revTx" presStyleIdx="5" presStyleCnt="6">
        <dgm:presLayoutVars>
          <dgm:bulletEnabled val="1"/>
        </dgm:presLayoutVars>
      </dgm:prSet>
      <dgm:spPr/>
    </dgm:pt>
    <dgm:pt modelId="{9650B8DB-CB2F-4B87-B17C-B100E4C811D6}" type="pres">
      <dgm:prSet presAssocID="{7D0B9965-6E02-4AA3-B36B-FBBCA2E3B6EA}" presName="circleB" presStyleLbl="node1" presStyleIdx="5" presStyleCnt="6"/>
      <dgm:spPr/>
    </dgm:pt>
    <dgm:pt modelId="{E45DC278-A578-42DC-82E4-9D4BE0A4C230}" type="pres">
      <dgm:prSet presAssocID="{7D0B9965-6E02-4AA3-B36B-FBBCA2E3B6EA}" presName="spaceB" presStyleCnt="0"/>
      <dgm:spPr/>
    </dgm:pt>
  </dgm:ptLst>
  <dgm:cxnLst>
    <dgm:cxn modelId="{8175C109-7782-4C8F-BA45-D478F61C9521}" srcId="{651A877F-ABA0-4D7B-B657-86EEA49BB605}" destId="{11B34F0B-043B-4A9C-8234-EB4875E81821}" srcOrd="3" destOrd="0" parTransId="{DCE362AE-2790-40CB-8F81-344351E86DA7}" sibTransId="{CF300631-4D32-4098-BE42-592211483A91}"/>
    <dgm:cxn modelId="{0C8EA021-F50A-475B-9A37-DFBE2AF062E4}" type="presOf" srcId="{8F82FE3C-1214-4153-8385-3C8915EC9D08}" destId="{D7360C6D-3C36-4389-AE28-D7D68418BCEC}" srcOrd="0" destOrd="0" presId="urn:microsoft.com/office/officeart/2005/8/layout/hProcess11"/>
    <dgm:cxn modelId="{EE18B421-FB36-44C7-945D-0F54A2DD4E90}" type="presOf" srcId="{4FCFCFFE-FE8B-4B02-8ABE-74F8C3D5B1DD}" destId="{CF3E2D70-B30D-4CCF-8BD2-08984EB314D1}" srcOrd="0" destOrd="0" presId="urn:microsoft.com/office/officeart/2005/8/layout/hProcess11"/>
    <dgm:cxn modelId="{0FCAF33A-BDE4-4054-863A-CB7506744499}" type="presOf" srcId="{7D0B9965-6E02-4AA3-B36B-FBBCA2E3B6EA}" destId="{60672473-0240-4F62-840B-CC5912A2D426}" srcOrd="0" destOrd="0" presId="urn:microsoft.com/office/officeart/2005/8/layout/hProcess11"/>
    <dgm:cxn modelId="{B0BD6B44-9584-45B4-ABC3-2B49F6D8E38F}" srcId="{651A877F-ABA0-4D7B-B657-86EEA49BB605}" destId="{8F82FE3C-1214-4153-8385-3C8915EC9D08}" srcOrd="2" destOrd="0" parTransId="{2C655443-947C-4F97-AE08-BF2579B3C15F}" sibTransId="{556984EB-9B1A-48A5-9503-4D0277AEA695}"/>
    <dgm:cxn modelId="{9FE62D45-5A5F-41DD-9876-E7805117FD3B}" srcId="{651A877F-ABA0-4D7B-B657-86EEA49BB605}" destId="{7D0B9965-6E02-4AA3-B36B-FBBCA2E3B6EA}" srcOrd="5" destOrd="0" parTransId="{2C0725E0-97A0-4443-81D1-2F9103F100CA}" sibTransId="{F8C3A731-7039-487B-8788-BE8976A449D5}"/>
    <dgm:cxn modelId="{A9118548-3A94-49DA-BC41-9D039938FAA5}" type="presOf" srcId="{11B34F0B-043B-4A9C-8234-EB4875E81821}" destId="{D390429A-7F92-4158-8B20-2BE996D6F397}" srcOrd="0" destOrd="0" presId="urn:microsoft.com/office/officeart/2005/8/layout/hProcess11"/>
    <dgm:cxn modelId="{23AD8C95-1CD3-481E-AA4B-137CE150460A}" srcId="{651A877F-ABA0-4D7B-B657-86EEA49BB605}" destId="{8AF381E4-AAEE-48A3-941E-6CF1ACB2B976}" srcOrd="4" destOrd="0" parTransId="{A28E1A0E-85AD-41EF-A56B-11ADF43234B1}" sibTransId="{0DC43F92-22B6-48DB-B714-305573F5C289}"/>
    <dgm:cxn modelId="{742A68CC-ADC6-40AF-B58B-4192BF3833D0}" type="presOf" srcId="{13C2B5C5-E68C-45C4-A7A9-6C47E4EAF29E}" destId="{A3432C7D-5689-42C8-A439-140FB58914E2}" srcOrd="0" destOrd="0" presId="urn:microsoft.com/office/officeart/2005/8/layout/hProcess11"/>
    <dgm:cxn modelId="{126D94CE-475A-4941-8C70-8F2DA6D11223}" srcId="{651A877F-ABA0-4D7B-B657-86EEA49BB605}" destId="{4FCFCFFE-FE8B-4B02-8ABE-74F8C3D5B1DD}" srcOrd="0" destOrd="0" parTransId="{957A8D10-6A49-4962-B6DB-9B2C5A92071D}" sibTransId="{6D9DE85D-045D-4271-8561-753CCDF6E10F}"/>
    <dgm:cxn modelId="{20B7A4ED-AE84-42AE-A5D1-76318FA2AC96}" type="presOf" srcId="{8AF381E4-AAEE-48A3-941E-6CF1ACB2B976}" destId="{0857C485-915D-4765-9B0E-B249788D68E9}" srcOrd="0" destOrd="0" presId="urn:microsoft.com/office/officeart/2005/8/layout/hProcess11"/>
    <dgm:cxn modelId="{6C76B3FC-E1E7-47EC-B1C8-FE3629BDAC01}" type="presOf" srcId="{651A877F-ABA0-4D7B-B657-86EEA49BB605}" destId="{1B008995-64B9-4B53-A1CF-73A7462DC512}" srcOrd="0" destOrd="0" presId="urn:microsoft.com/office/officeart/2005/8/layout/hProcess11"/>
    <dgm:cxn modelId="{C2C479FE-FBD4-496A-8021-7EB1A52E7186}" srcId="{651A877F-ABA0-4D7B-B657-86EEA49BB605}" destId="{13C2B5C5-E68C-45C4-A7A9-6C47E4EAF29E}" srcOrd="1" destOrd="0" parTransId="{9AEE9011-4CDB-47FA-9685-11991817B6DE}" sibTransId="{53A189F3-8FCF-4958-BC74-F4AED8F3D99F}"/>
    <dgm:cxn modelId="{508C003C-4F39-40C2-83EC-1CB08293D4B6}" type="presParOf" srcId="{1B008995-64B9-4B53-A1CF-73A7462DC512}" destId="{03828F4A-95FF-4117-874C-C94ECC2361FD}" srcOrd="0" destOrd="0" presId="urn:microsoft.com/office/officeart/2005/8/layout/hProcess11"/>
    <dgm:cxn modelId="{99D612A1-54C1-43E6-BBBD-73BD25349446}" type="presParOf" srcId="{1B008995-64B9-4B53-A1CF-73A7462DC512}" destId="{FBF495C3-199C-4E29-B995-037D2952D5B3}" srcOrd="1" destOrd="0" presId="urn:microsoft.com/office/officeart/2005/8/layout/hProcess11"/>
    <dgm:cxn modelId="{E564219A-0FB1-4E79-8955-A0B1AF581D4B}" type="presParOf" srcId="{FBF495C3-199C-4E29-B995-037D2952D5B3}" destId="{6DF8B780-3520-45BD-AE9D-852A421CEC1F}" srcOrd="0" destOrd="0" presId="urn:microsoft.com/office/officeart/2005/8/layout/hProcess11"/>
    <dgm:cxn modelId="{D378324B-BB40-4D9A-A9FF-DA0449D8B5E7}" type="presParOf" srcId="{6DF8B780-3520-45BD-AE9D-852A421CEC1F}" destId="{CF3E2D70-B30D-4CCF-8BD2-08984EB314D1}" srcOrd="0" destOrd="0" presId="urn:microsoft.com/office/officeart/2005/8/layout/hProcess11"/>
    <dgm:cxn modelId="{D604BD0C-88A3-4496-8FEB-F90B0D973D5A}" type="presParOf" srcId="{6DF8B780-3520-45BD-AE9D-852A421CEC1F}" destId="{5CB4D6FB-DACE-4684-82C2-5C6E9D6E42D0}" srcOrd="1" destOrd="0" presId="urn:microsoft.com/office/officeart/2005/8/layout/hProcess11"/>
    <dgm:cxn modelId="{0BCFE96C-E55D-4808-83DA-79FB44AE98F2}" type="presParOf" srcId="{6DF8B780-3520-45BD-AE9D-852A421CEC1F}" destId="{503175B0-46F6-4FC3-ABCD-868D7FC77C1A}" srcOrd="2" destOrd="0" presId="urn:microsoft.com/office/officeart/2005/8/layout/hProcess11"/>
    <dgm:cxn modelId="{5442EFA5-9C15-4314-9C8D-08D42186C60C}" type="presParOf" srcId="{FBF495C3-199C-4E29-B995-037D2952D5B3}" destId="{14D891AC-B619-43D8-8A73-FB29C069599B}" srcOrd="1" destOrd="0" presId="urn:microsoft.com/office/officeart/2005/8/layout/hProcess11"/>
    <dgm:cxn modelId="{40AFF87A-EF77-4198-82F2-6EE5CFCBDF97}" type="presParOf" srcId="{FBF495C3-199C-4E29-B995-037D2952D5B3}" destId="{D43A8FC0-F944-431C-AF48-4EFBF6FB6301}" srcOrd="2" destOrd="0" presId="urn:microsoft.com/office/officeart/2005/8/layout/hProcess11"/>
    <dgm:cxn modelId="{49B779C2-1193-4472-98B1-A043558653EA}" type="presParOf" srcId="{D43A8FC0-F944-431C-AF48-4EFBF6FB6301}" destId="{A3432C7D-5689-42C8-A439-140FB58914E2}" srcOrd="0" destOrd="0" presId="urn:microsoft.com/office/officeart/2005/8/layout/hProcess11"/>
    <dgm:cxn modelId="{C0E0DC6F-FC1C-45DE-B418-7F85BCBF99E6}" type="presParOf" srcId="{D43A8FC0-F944-431C-AF48-4EFBF6FB6301}" destId="{BD1F4FCA-DC41-411D-848B-1CF59632C4FF}" srcOrd="1" destOrd="0" presId="urn:microsoft.com/office/officeart/2005/8/layout/hProcess11"/>
    <dgm:cxn modelId="{8E4EDCD1-FB26-4635-8A6A-151B4F15DCBF}" type="presParOf" srcId="{D43A8FC0-F944-431C-AF48-4EFBF6FB6301}" destId="{294BBCB5-DE9E-4CB1-952E-CE6BA900848B}" srcOrd="2" destOrd="0" presId="urn:microsoft.com/office/officeart/2005/8/layout/hProcess11"/>
    <dgm:cxn modelId="{9B75469A-FE72-477C-B189-FE42DA880C21}" type="presParOf" srcId="{FBF495C3-199C-4E29-B995-037D2952D5B3}" destId="{1DD18983-0E90-415D-A493-F8CCD1AB875C}" srcOrd="3" destOrd="0" presId="urn:microsoft.com/office/officeart/2005/8/layout/hProcess11"/>
    <dgm:cxn modelId="{AD098597-076D-4385-98B3-8B9238D2EFF3}" type="presParOf" srcId="{FBF495C3-199C-4E29-B995-037D2952D5B3}" destId="{E231310C-8E52-4061-BCF9-9C4D91B0B885}" srcOrd="4" destOrd="0" presId="urn:microsoft.com/office/officeart/2005/8/layout/hProcess11"/>
    <dgm:cxn modelId="{8D361CF0-9242-41CB-862E-35E1D6D14A8B}" type="presParOf" srcId="{E231310C-8E52-4061-BCF9-9C4D91B0B885}" destId="{D7360C6D-3C36-4389-AE28-D7D68418BCEC}" srcOrd="0" destOrd="0" presId="urn:microsoft.com/office/officeart/2005/8/layout/hProcess11"/>
    <dgm:cxn modelId="{8EF1A277-EFC3-4077-90E9-7036935485D5}" type="presParOf" srcId="{E231310C-8E52-4061-BCF9-9C4D91B0B885}" destId="{94C58F44-D28D-4E06-AA14-24E0E574C80A}" srcOrd="1" destOrd="0" presId="urn:microsoft.com/office/officeart/2005/8/layout/hProcess11"/>
    <dgm:cxn modelId="{2233688C-D7EB-4C29-A0C1-BD12638648B9}" type="presParOf" srcId="{E231310C-8E52-4061-BCF9-9C4D91B0B885}" destId="{075F7AA1-CBFD-47F0-A51D-8C290CBFDCA4}" srcOrd="2" destOrd="0" presId="urn:microsoft.com/office/officeart/2005/8/layout/hProcess11"/>
    <dgm:cxn modelId="{6C8921A4-F12F-4AFB-AE10-552C6C7237F8}" type="presParOf" srcId="{FBF495C3-199C-4E29-B995-037D2952D5B3}" destId="{28F6FD24-D99D-4AB9-8FD1-89C21EBC7FC3}" srcOrd="5" destOrd="0" presId="urn:microsoft.com/office/officeart/2005/8/layout/hProcess11"/>
    <dgm:cxn modelId="{1021084A-8750-4434-ABB4-46551318E5B6}" type="presParOf" srcId="{FBF495C3-199C-4E29-B995-037D2952D5B3}" destId="{4BCBCDB7-3EAA-4E5E-8558-0A29D7F94590}" srcOrd="6" destOrd="0" presId="urn:microsoft.com/office/officeart/2005/8/layout/hProcess11"/>
    <dgm:cxn modelId="{DB155529-A35A-4B82-AF30-BFB659FBB479}" type="presParOf" srcId="{4BCBCDB7-3EAA-4E5E-8558-0A29D7F94590}" destId="{D390429A-7F92-4158-8B20-2BE996D6F397}" srcOrd="0" destOrd="0" presId="urn:microsoft.com/office/officeart/2005/8/layout/hProcess11"/>
    <dgm:cxn modelId="{B49222A7-4B65-4020-AB6B-B97F87335048}" type="presParOf" srcId="{4BCBCDB7-3EAA-4E5E-8558-0A29D7F94590}" destId="{9D9886BC-467E-4CD4-B6F9-35B367196F62}" srcOrd="1" destOrd="0" presId="urn:microsoft.com/office/officeart/2005/8/layout/hProcess11"/>
    <dgm:cxn modelId="{8A326F9E-6FC0-4604-853A-1FC71AFB5948}" type="presParOf" srcId="{4BCBCDB7-3EAA-4E5E-8558-0A29D7F94590}" destId="{06F3F17E-8693-4384-AD36-E2F508AAF128}" srcOrd="2" destOrd="0" presId="urn:microsoft.com/office/officeart/2005/8/layout/hProcess11"/>
    <dgm:cxn modelId="{F854C973-CE47-4B5F-AEFF-B4829FF66C31}" type="presParOf" srcId="{FBF495C3-199C-4E29-B995-037D2952D5B3}" destId="{0039B2B8-B200-4669-929C-511CF7FF5AED}" srcOrd="7" destOrd="0" presId="urn:microsoft.com/office/officeart/2005/8/layout/hProcess11"/>
    <dgm:cxn modelId="{A0BAC334-DF01-4CB6-85D7-A2F3C20E0AC7}" type="presParOf" srcId="{FBF495C3-199C-4E29-B995-037D2952D5B3}" destId="{5B8160DA-B6EF-4EEA-810E-DB5F5E936D56}" srcOrd="8" destOrd="0" presId="urn:microsoft.com/office/officeart/2005/8/layout/hProcess11"/>
    <dgm:cxn modelId="{ECE8BD4C-BC2A-453A-991E-5BBAC816CFEB}" type="presParOf" srcId="{5B8160DA-B6EF-4EEA-810E-DB5F5E936D56}" destId="{0857C485-915D-4765-9B0E-B249788D68E9}" srcOrd="0" destOrd="0" presId="urn:microsoft.com/office/officeart/2005/8/layout/hProcess11"/>
    <dgm:cxn modelId="{503FB1A5-554C-451E-A88B-0F7DAB32675D}" type="presParOf" srcId="{5B8160DA-B6EF-4EEA-810E-DB5F5E936D56}" destId="{18E69F30-8BBD-4BF9-924C-64586C9592AB}" srcOrd="1" destOrd="0" presId="urn:microsoft.com/office/officeart/2005/8/layout/hProcess11"/>
    <dgm:cxn modelId="{8B48E002-E39F-472B-9C0B-9A12927BFD06}" type="presParOf" srcId="{5B8160DA-B6EF-4EEA-810E-DB5F5E936D56}" destId="{B252D723-B977-4241-BE97-99C2873A4F00}" srcOrd="2" destOrd="0" presId="urn:microsoft.com/office/officeart/2005/8/layout/hProcess11"/>
    <dgm:cxn modelId="{7619E350-37BA-4B1B-BB64-0EAD0F863D5D}" type="presParOf" srcId="{FBF495C3-199C-4E29-B995-037D2952D5B3}" destId="{5CC3E714-E2D8-44E1-A9DF-5718BB087147}" srcOrd="9" destOrd="0" presId="urn:microsoft.com/office/officeart/2005/8/layout/hProcess11"/>
    <dgm:cxn modelId="{881BAEF7-BC51-4E14-8BAE-0190EDDC2EA8}" type="presParOf" srcId="{FBF495C3-199C-4E29-B995-037D2952D5B3}" destId="{B1DFBDB4-60C3-4FB6-AA96-1D80FCC4CBC1}" srcOrd="10" destOrd="0" presId="urn:microsoft.com/office/officeart/2005/8/layout/hProcess11"/>
    <dgm:cxn modelId="{AC726B67-91E9-4A8F-9F9D-C5899D7230D6}" type="presParOf" srcId="{B1DFBDB4-60C3-4FB6-AA96-1D80FCC4CBC1}" destId="{60672473-0240-4F62-840B-CC5912A2D426}" srcOrd="0" destOrd="0" presId="urn:microsoft.com/office/officeart/2005/8/layout/hProcess11"/>
    <dgm:cxn modelId="{E01FF3E6-52C9-446B-AACD-76FFA27C0ADF}" type="presParOf" srcId="{B1DFBDB4-60C3-4FB6-AA96-1D80FCC4CBC1}" destId="{9650B8DB-CB2F-4B87-B17C-B100E4C811D6}" srcOrd="1" destOrd="0" presId="urn:microsoft.com/office/officeart/2005/8/layout/hProcess11"/>
    <dgm:cxn modelId="{F4F3C021-B6D2-4306-B31A-E935B5960B40}" type="presParOf" srcId="{B1DFBDB4-60C3-4FB6-AA96-1D80FCC4CBC1}" destId="{E45DC278-A578-42DC-82E4-9D4BE0A4C23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7725-C160-452D-B724-49A95832740A}">
      <dsp:nvSpPr>
        <dsp:cNvPr id="0" name=""/>
        <dsp:cNvSpPr/>
      </dsp:nvSpPr>
      <dsp:spPr>
        <a:xfrm rot="5400000">
          <a:off x="-275525" y="275593"/>
          <a:ext cx="1836836" cy="128578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8 February 2023</a:t>
          </a:r>
          <a:endParaRPr lang="en-GB" sz="1800" kern="1200"/>
        </a:p>
      </dsp:txBody>
      <dsp:txXfrm rot="-5400000">
        <a:off x="1" y="642961"/>
        <a:ext cx="1285785" cy="551051"/>
      </dsp:txXfrm>
    </dsp:sp>
    <dsp:sp modelId="{518C65F5-4D58-4512-BE34-DA63CFA80883}">
      <dsp:nvSpPr>
        <dsp:cNvPr id="0" name=""/>
        <dsp:cNvSpPr/>
      </dsp:nvSpPr>
      <dsp:spPr>
        <a:xfrm rot="5400000">
          <a:off x="3588365" y="-2302512"/>
          <a:ext cx="1193943" cy="579910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Changes to test score combining time period and updated minimum scores when test combining</a:t>
          </a:r>
          <a:endParaRPr lang="en-GB" sz="1400" kern="1200"/>
        </a:p>
        <a:p>
          <a:pPr marL="114300" lvl="1" indent="-114300" algn="l" defTabSz="622300">
            <a:lnSpc>
              <a:spcPct val="90000"/>
            </a:lnSpc>
            <a:spcBef>
              <a:spcPct val="0"/>
            </a:spcBef>
            <a:spcAft>
              <a:spcPct val="15000"/>
            </a:spcAft>
            <a:buChar char="•"/>
          </a:pPr>
          <a:r>
            <a:rPr lang="en-US" sz="1400" kern="1200"/>
            <a:t>Accepting additional supporting information from employers for applicants who trained in English in a country where English is not a majority spoken language</a:t>
          </a:r>
          <a:endParaRPr lang="en-GB" sz="1400" kern="1200"/>
        </a:p>
      </dsp:txBody>
      <dsp:txXfrm rot="-5400000">
        <a:off x="1285785" y="58351"/>
        <a:ext cx="5740821" cy="1077377"/>
      </dsp:txXfrm>
    </dsp:sp>
    <dsp:sp modelId="{6BF6E81A-4DAA-4E01-9CAF-663C1C2AF71F}">
      <dsp:nvSpPr>
        <dsp:cNvPr id="0" name=""/>
        <dsp:cNvSpPr/>
      </dsp:nvSpPr>
      <dsp:spPr>
        <a:xfrm rot="5400000">
          <a:off x="-275525" y="1821572"/>
          <a:ext cx="1836836" cy="128578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Summer 2023</a:t>
          </a:r>
          <a:endParaRPr lang="en-GB" sz="1800" kern="1200"/>
        </a:p>
      </dsp:txBody>
      <dsp:txXfrm rot="-5400000">
        <a:off x="1" y="2188940"/>
        <a:ext cx="1285785" cy="551051"/>
      </dsp:txXfrm>
    </dsp:sp>
    <dsp:sp modelId="{E18EEF5B-AB27-475E-84E5-F5BED089420D}">
      <dsp:nvSpPr>
        <dsp:cNvPr id="0" name=""/>
        <dsp:cNvSpPr/>
      </dsp:nvSpPr>
      <dsp:spPr>
        <a:xfrm rot="5400000">
          <a:off x="3588365" y="-756533"/>
          <a:ext cx="1193943" cy="579910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Accepting additional supporting information from employers for applicants who miss the required test score by no more than 0.5 or half a grade</a:t>
          </a:r>
          <a:endParaRPr lang="en-GB" sz="1400" kern="1200"/>
        </a:p>
        <a:p>
          <a:pPr marL="114300" lvl="1" indent="-114300" algn="l" defTabSz="622300">
            <a:lnSpc>
              <a:spcPct val="90000"/>
            </a:lnSpc>
            <a:spcBef>
              <a:spcPct val="0"/>
            </a:spcBef>
            <a:spcAft>
              <a:spcPct val="15000"/>
            </a:spcAft>
            <a:buChar char="•"/>
          </a:pPr>
          <a:r>
            <a:rPr lang="en-US" sz="1400" kern="1200"/>
            <a:t>Automate process for accepting additional supporting information from employers</a:t>
          </a:r>
          <a:endParaRPr lang="en-GB" sz="1400" kern="1200"/>
        </a:p>
      </dsp:txBody>
      <dsp:txXfrm rot="-5400000">
        <a:off x="1285785" y="1604330"/>
        <a:ext cx="5740821" cy="107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28F4A-95FF-4117-874C-C94ECC2361FD}">
      <dsp:nvSpPr>
        <dsp:cNvPr id="0" name=""/>
        <dsp:cNvSpPr/>
      </dsp:nvSpPr>
      <dsp:spPr>
        <a:xfrm>
          <a:off x="0" y="1117145"/>
          <a:ext cx="8524526" cy="1489527"/>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E2D70-B30D-4CCF-8BD2-08984EB314D1}">
      <dsp:nvSpPr>
        <dsp:cNvPr id="0" name=""/>
        <dsp:cNvSpPr/>
      </dsp:nvSpPr>
      <dsp:spPr>
        <a:xfrm>
          <a:off x="2107" y="0"/>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Applicant applies as normal. </a:t>
          </a:r>
        </a:p>
      </dsp:txBody>
      <dsp:txXfrm>
        <a:off x="2107" y="0"/>
        <a:ext cx="1226857" cy="1489527"/>
      </dsp:txXfrm>
    </dsp:sp>
    <dsp:sp modelId="{5CB4D6FB-DACE-4684-82C2-5C6E9D6E42D0}">
      <dsp:nvSpPr>
        <dsp:cNvPr id="0" name=""/>
        <dsp:cNvSpPr/>
      </dsp:nvSpPr>
      <dsp:spPr>
        <a:xfrm>
          <a:off x="429344" y="1675718"/>
          <a:ext cx="372381" cy="3723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32C7D-5689-42C8-A439-140FB58914E2}">
      <dsp:nvSpPr>
        <dsp:cNvPr id="0" name=""/>
        <dsp:cNvSpPr/>
      </dsp:nvSpPr>
      <dsp:spPr>
        <a:xfrm>
          <a:off x="1290307" y="2234291"/>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NMC will request further information from the applicant via NMC Online.</a:t>
          </a:r>
        </a:p>
      </dsp:txBody>
      <dsp:txXfrm>
        <a:off x="1290307" y="2234291"/>
        <a:ext cx="1226857" cy="1489527"/>
      </dsp:txXfrm>
    </dsp:sp>
    <dsp:sp modelId="{BD1F4FCA-DC41-411D-848B-1CF59632C4FF}">
      <dsp:nvSpPr>
        <dsp:cNvPr id="0" name=""/>
        <dsp:cNvSpPr/>
      </dsp:nvSpPr>
      <dsp:spPr>
        <a:xfrm>
          <a:off x="1717545" y="1675718"/>
          <a:ext cx="372381" cy="372381"/>
        </a:xfrm>
        <a:prstGeom prst="ellipse">
          <a:avLst/>
        </a:prstGeom>
        <a:solidFill>
          <a:schemeClr val="accent3">
            <a:hueOff val="-1112823"/>
            <a:satOff val="4868"/>
            <a:lumOff val="-1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60C6D-3C36-4389-AE28-D7D68418BCEC}">
      <dsp:nvSpPr>
        <dsp:cNvPr id="0" name=""/>
        <dsp:cNvSpPr/>
      </dsp:nvSpPr>
      <dsp:spPr>
        <a:xfrm>
          <a:off x="2578507" y="0"/>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If an applicant is eligible, NMC will ask for their line manager’s name and PIN so we can contact them via NMC Online.</a:t>
          </a:r>
        </a:p>
      </dsp:txBody>
      <dsp:txXfrm>
        <a:off x="2578507" y="0"/>
        <a:ext cx="1226857" cy="1489527"/>
      </dsp:txXfrm>
    </dsp:sp>
    <dsp:sp modelId="{94C58F44-D28D-4E06-AA14-24E0E574C80A}">
      <dsp:nvSpPr>
        <dsp:cNvPr id="0" name=""/>
        <dsp:cNvSpPr/>
      </dsp:nvSpPr>
      <dsp:spPr>
        <a:xfrm>
          <a:off x="3005745" y="1675718"/>
          <a:ext cx="372381" cy="372381"/>
        </a:xfrm>
        <a:prstGeom prst="ellipse">
          <a:avLst/>
        </a:prstGeom>
        <a:solidFill>
          <a:schemeClr val="accent3">
            <a:hueOff val="-2225646"/>
            <a:satOff val="9737"/>
            <a:lumOff val="-2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0429A-7F92-4158-8B20-2BE996D6F397}">
      <dsp:nvSpPr>
        <dsp:cNvPr id="0" name=""/>
        <dsp:cNvSpPr/>
      </dsp:nvSpPr>
      <dsp:spPr>
        <a:xfrm>
          <a:off x="3866708" y="2234291"/>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NMC will send the SIFE form to the line manager to complete. It will also ask for details of the counter signatory. </a:t>
          </a:r>
        </a:p>
      </dsp:txBody>
      <dsp:txXfrm>
        <a:off x="3866708" y="2234291"/>
        <a:ext cx="1226857" cy="1489527"/>
      </dsp:txXfrm>
    </dsp:sp>
    <dsp:sp modelId="{9D9886BC-467E-4CD4-B6F9-35B367196F62}">
      <dsp:nvSpPr>
        <dsp:cNvPr id="0" name=""/>
        <dsp:cNvSpPr/>
      </dsp:nvSpPr>
      <dsp:spPr>
        <a:xfrm>
          <a:off x="4293945" y="1675718"/>
          <a:ext cx="372381" cy="372381"/>
        </a:xfrm>
        <a:prstGeom prst="ellipse">
          <a:avLst/>
        </a:prstGeom>
        <a:solidFill>
          <a:schemeClr val="accent3">
            <a:hueOff val="-3338468"/>
            <a:satOff val="14605"/>
            <a:lumOff val="-4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7C485-915D-4765-9B0E-B249788D68E9}">
      <dsp:nvSpPr>
        <dsp:cNvPr id="0" name=""/>
        <dsp:cNvSpPr/>
      </dsp:nvSpPr>
      <dsp:spPr>
        <a:xfrm>
          <a:off x="5154908" y="0"/>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The line manager returns the completed form to a specific NMC mailbox.</a:t>
          </a:r>
        </a:p>
      </dsp:txBody>
      <dsp:txXfrm>
        <a:off x="5154908" y="0"/>
        <a:ext cx="1226857" cy="1489527"/>
      </dsp:txXfrm>
    </dsp:sp>
    <dsp:sp modelId="{18E69F30-8BBD-4BF9-924C-64586C9592AB}">
      <dsp:nvSpPr>
        <dsp:cNvPr id="0" name=""/>
        <dsp:cNvSpPr/>
      </dsp:nvSpPr>
      <dsp:spPr>
        <a:xfrm>
          <a:off x="5582146" y="1675718"/>
          <a:ext cx="372381" cy="372381"/>
        </a:xfrm>
        <a:prstGeom prst="ellipse">
          <a:avLst/>
        </a:prstGeom>
        <a:solidFill>
          <a:schemeClr val="accent3">
            <a:hueOff val="-4451291"/>
            <a:satOff val="19474"/>
            <a:lumOff val="-5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72473-0240-4F62-840B-CC5912A2D426}">
      <dsp:nvSpPr>
        <dsp:cNvPr id="0" name=""/>
        <dsp:cNvSpPr/>
      </dsp:nvSpPr>
      <dsp:spPr>
        <a:xfrm>
          <a:off x="6443108" y="2234291"/>
          <a:ext cx="1226857" cy="148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NMC will only accept forms for named applicants</a:t>
          </a:r>
          <a:r>
            <a:rPr lang="en-GB" sz="1100" kern="1200" dirty="0"/>
            <a:t>.</a:t>
          </a:r>
        </a:p>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It can take up to 30 days for NMC to complete an assessment.</a:t>
          </a:r>
        </a:p>
        <a:p>
          <a:pPr marL="0" lvl="0" indent="0" algn="ctr" defTabSz="488950">
            <a:lnSpc>
              <a:spcPct val="90000"/>
            </a:lnSpc>
            <a:spcBef>
              <a:spcPct val="0"/>
            </a:spcBef>
            <a:spcAft>
              <a:spcPct val="35000"/>
            </a:spcAft>
            <a:buNone/>
          </a:pPr>
          <a:endParaRPr lang="en-GB" sz="1100" kern="1200" dirty="0"/>
        </a:p>
      </dsp:txBody>
      <dsp:txXfrm>
        <a:off x="6443108" y="2234291"/>
        <a:ext cx="1226857" cy="1489527"/>
      </dsp:txXfrm>
    </dsp:sp>
    <dsp:sp modelId="{9650B8DB-CB2F-4B87-B17C-B100E4C811D6}">
      <dsp:nvSpPr>
        <dsp:cNvPr id="0" name=""/>
        <dsp:cNvSpPr/>
      </dsp:nvSpPr>
      <dsp:spPr>
        <a:xfrm>
          <a:off x="6870346" y="1675718"/>
          <a:ext cx="372381" cy="372381"/>
        </a:xfrm>
        <a:prstGeom prst="ellipse">
          <a:avLst/>
        </a:prstGeom>
        <a:solidFill>
          <a:schemeClr val="accent3">
            <a:hueOff val="-5564114"/>
            <a:satOff val="24342"/>
            <a:lumOff val="-6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F6D24-6089-416A-9386-C7D9286E1A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B443DFC-704E-47D2-B2EF-8A3011E52AE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C93358-5893-4869-91AC-13E57CB5A6A7}" type="datetime1">
              <a:rPr lang="en-GB"/>
              <a:pPr>
                <a:defRPr/>
              </a:pPr>
              <a:t>23/03/2023</a:t>
            </a:fld>
            <a:endParaRPr lang="en-US"/>
          </a:p>
        </p:txBody>
      </p:sp>
      <p:sp>
        <p:nvSpPr>
          <p:cNvPr id="4" name="Footer Placeholder 3">
            <a:extLst>
              <a:ext uri="{FF2B5EF4-FFF2-40B4-BE49-F238E27FC236}">
                <a16:creationId xmlns:a16="http://schemas.microsoft.com/office/drawing/2014/main" id="{CBC9ADB3-0735-4FF3-9961-12DCDFCD6C9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261C53C-06F9-4B41-AA11-1B4F860C0C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10D7F72-A151-45F9-862B-E8F8C0B1420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8B476-6E4E-4907-BA5C-A30F6B5703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90A602A-149B-402B-93DC-6546C6812C5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CC73AB5-E21A-4BD7-9F6F-269BADD81832}" type="datetime1">
              <a:rPr lang="en-GB"/>
              <a:pPr>
                <a:defRPr/>
              </a:pPr>
              <a:t>23/03/2023</a:t>
            </a:fld>
            <a:endParaRPr lang="en-US"/>
          </a:p>
        </p:txBody>
      </p:sp>
      <p:sp>
        <p:nvSpPr>
          <p:cNvPr id="4" name="Slide Image Placeholder 3">
            <a:extLst>
              <a:ext uri="{FF2B5EF4-FFF2-40B4-BE49-F238E27FC236}">
                <a16:creationId xmlns:a16="http://schemas.microsoft.com/office/drawing/2014/main" id="{A3C2D9C3-569B-48AB-8E24-361E5E379B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CFDE74C-89CD-4F81-96DC-BA19254E8F5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047C0065-A279-4279-99A8-AFA442AA233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345FF02-015A-41DB-B9EE-21A60CFF6A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F3DD253-20F1-4E8C-987B-BC2BDBE11E5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1">
    <p:spTree>
      <p:nvGrpSpPr>
        <p:cNvPr id="1" name=""/>
        <p:cNvGrpSpPr/>
        <p:nvPr/>
      </p:nvGrpSpPr>
      <p:grpSpPr>
        <a:xfrm>
          <a:off x="0" y="0"/>
          <a:ext cx="0" cy="0"/>
          <a:chOff x="0" y="0"/>
          <a:chExt cx="0" cy="0"/>
        </a:xfrm>
      </p:grpSpPr>
      <p:sp>
        <p:nvSpPr>
          <p:cNvPr id="5" name="Title 1"/>
          <p:cNvSpPr>
            <a:spLocks noGrp="1"/>
          </p:cNvSpPr>
          <p:nvPr>
            <p:ph type="ctrTitle"/>
          </p:nvPr>
        </p:nvSpPr>
        <p:spPr>
          <a:xfrm>
            <a:off x="406367" y="1642676"/>
            <a:ext cx="4374062" cy="2687286"/>
          </a:xfrm>
          <a:prstGeom prst="rect">
            <a:avLst/>
          </a:prstGeom>
        </p:spPr>
        <p:txBody>
          <a:bodyPr/>
          <a:lstStyle>
            <a:lvl1pPr>
              <a:defRPr sz="4000">
                <a:solidFill>
                  <a:schemeClr val="bg1"/>
                </a:solidFill>
              </a:defRPr>
            </a:lvl1pPr>
          </a:lstStyle>
          <a:p>
            <a:r>
              <a:rPr lang="en-US"/>
              <a:t>Click to edit Master title style</a:t>
            </a:r>
          </a:p>
        </p:txBody>
      </p:sp>
      <p:sp>
        <p:nvSpPr>
          <p:cNvPr id="12" name="Text Placeholder 8"/>
          <p:cNvSpPr>
            <a:spLocks noGrp="1"/>
          </p:cNvSpPr>
          <p:nvPr>
            <p:ph type="body" sz="quarter" idx="10"/>
          </p:nvPr>
        </p:nvSpPr>
        <p:spPr>
          <a:xfrm>
            <a:off x="396090" y="1376255"/>
            <a:ext cx="3568700" cy="250344"/>
          </a:xfrm>
          <a:prstGeom prst="rect">
            <a:avLst/>
          </a:prstGeom>
        </p:spPr>
        <p:txBody>
          <a:bodyPr vert="horz"/>
          <a:lstStyle>
            <a:lvl1pPr>
              <a:defRPr b="0" i="0" baseline="0">
                <a:solidFill>
                  <a:schemeClr val="bg1"/>
                </a:solidFill>
                <a:latin typeface="+mn-lt"/>
              </a:defRPr>
            </a:lvl1pPr>
          </a:lstStyle>
          <a:p>
            <a:pPr lvl="0"/>
            <a:r>
              <a:rPr lang="en-US"/>
              <a:t>Click to edit Master text styles</a:t>
            </a:r>
          </a:p>
        </p:txBody>
      </p:sp>
      <p:sp>
        <p:nvSpPr>
          <p:cNvPr id="14" name="Text Placeholder 8"/>
          <p:cNvSpPr>
            <a:spLocks noGrp="1"/>
          </p:cNvSpPr>
          <p:nvPr>
            <p:ph type="body" sz="quarter" idx="11"/>
          </p:nvPr>
        </p:nvSpPr>
        <p:spPr>
          <a:xfrm>
            <a:off x="396102" y="4549976"/>
            <a:ext cx="3578965" cy="250345"/>
          </a:xfrm>
          <a:prstGeom prst="rect">
            <a:avLst/>
          </a:prstGeom>
        </p:spPr>
        <p:txBody>
          <a:bodyPr vert="horz"/>
          <a:lstStyle>
            <a:lvl1pPr>
              <a:defRPr b="0" i="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6970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urpl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60773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urp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38BA92-A5F6-4295-B48F-B9439E65FD17}"/>
              </a:ext>
            </a:extLst>
          </p:cNvPr>
          <p:cNvSpPr>
            <a:spLocks noGrp="1"/>
          </p:cNvSpPr>
          <p:nvPr>
            <p:ph type="title" hasCustomPrompt="1"/>
          </p:nvPr>
        </p:nvSpPr>
        <p:spPr>
          <a:xfrm>
            <a:off x="5225519" y="2023970"/>
            <a:ext cx="3701116" cy="795304"/>
          </a:xfrm>
          <a:prstGeom prst="rect">
            <a:avLst/>
          </a:prstGeom>
        </p:spPr>
        <p:txBody>
          <a:bodyPr vert="horz"/>
          <a:lstStyle>
            <a:lvl1pPr>
              <a:defRPr sz="4000" b="1" baseline="0">
                <a:solidFill>
                  <a:schemeClr val="bg1"/>
                </a:solidFill>
                <a:latin typeface="Arial" panose="020B0604020202020204" pitchFamily="34" charset="0"/>
                <a:cs typeface="Arial" panose="020B0604020202020204" pitchFamily="34" charset="0"/>
              </a:defRPr>
            </a:lvl1pPr>
          </a:lstStyle>
          <a:p>
            <a:r>
              <a:rPr lang="en-US"/>
              <a:t>Text goes here</a:t>
            </a:r>
          </a:p>
        </p:txBody>
      </p:sp>
    </p:spTree>
    <p:extLst>
      <p:ext uri="{BB962C8B-B14F-4D97-AF65-F5344CB8AC3E}">
        <p14:creationId xmlns:p14="http://schemas.microsoft.com/office/powerpoint/2010/main" val="158128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image blue 3">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19B0FD-9A4E-4B4C-905C-F53A1CFDC293}"/>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chemeClr val="tx1"/>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2"/>
                </a:solidFill>
              </a:defRPr>
            </a:lvl1pPr>
          </a:lstStyle>
          <a:p>
            <a:pPr lvl="0"/>
            <a:r>
              <a:rPr lang="en-US"/>
              <a:t>Edit Master text styles</a:t>
            </a:r>
          </a:p>
        </p:txBody>
      </p:sp>
    </p:spTree>
    <p:extLst>
      <p:ext uri="{BB962C8B-B14F-4D97-AF65-F5344CB8AC3E}">
        <p14:creationId xmlns:p14="http://schemas.microsoft.com/office/powerpoint/2010/main" val="221363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image purple 5">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ECF0B78-FF29-423C-B017-B14D1188BDE6}"/>
              </a:ext>
            </a:extLst>
          </p:cNvPr>
          <p:cNvSpPr txBox="1">
            <a:spLocks/>
          </p:cNvSpPr>
          <p:nvPr userDrawn="1"/>
        </p:nvSpPr>
        <p:spPr>
          <a:xfrm>
            <a:off x="2965450" y="1163638"/>
            <a:ext cx="5360988" cy="3132137"/>
          </a:xfrm>
          <a:prstGeom prst="rect">
            <a:avLst/>
          </a:prstGeom>
        </p:spPr>
        <p:txBody>
          <a:bodyPr/>
          <a:lstStyle>
            <a:lvl1pPr marL="0" indent="0" algn="l" defTabSz="457200" rtl="0" eaLnBrk="0" fontAlgn="base" hangingPunct="0">
              <a:lnSpc>
                <a:spcPts val="1675"/>
              </a:lnSpc>
              <a:spcBef>
                <a:spcPct val="0"/>
              </a:spcBef>
              <a:spcAft>
                <a:spcPct val="0"/>
              </a:spcAft>
              <a:buFont typeface="Arial" panose="020B0604020202020204" pitchFamily="34" charset="0"/>
              <a:buNone/>
              <a:defRPr sz="1400" kern="1200">
                <a:solidFill>
                  <a:schemeClr val="bg2">
                    <a:lumMod val="10000"/>
                  </a:schemeClr>
                </a:solidFill>
                <a:latin typeface="Arial" panose="020B0604020202020204" pitchFamily="34" charset="0"/>
                <a:ea typeface="+mn-ea"/>
                <a:cs typeface="Arial" panose="020B0604020202020204" pitchFamily="34" charset="0"/>
              </a:defRPr>
            </a:lvl1pPr>
            <a:lvl2pPr marL="225425" indent="-134938"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2pPr>
            <a:lvl3pPr marL="400050" indent="-158750" algn="l" defTabSz="457200" rtl="0" eaLnBrk="0" fontAlgn="base" hangingPunct="0">
              <a:spcBef>
                <a:spcPct val="20000"/>
              </a:spcBef>
              <a:spcAft>
                <a:spcPct val="0"/>
              </a:spcAft>
              <a:buClr>
                <a:schemeClr val="accent5"/>
              </a:buClr>
              <a:buSzPct val="110000"/>
              <a:buFont typeface="Arial" panose="020B0604020202020204" pitchFamily="34" charset="0"/>
              <a:buChar char="•"/>
              <a:tabLst/>
              <a:defRPr sz="1400" kern="1200">
                <a:solidFill>
                  <a:schemeClr val="bg2">
                    <a:lumMod val="10000"/>
                  </a:schemeClr>
                </a:solidFill>
                <a:latin typeface="Arial" panose="020B0604020202020204" pitchFamily="34" charset="0"/>
                <a:ea typeface="+mn-ea"/>
                <a:cs typeface="Arial" panose="020B0604020202020204" pitchFamily="34" charset="0"/>
              </a:defRPr>
            </a:lvl3pPr>
            <a:lvl4pPr marL="1657350" indent="-95250" algn="l" defTabSz="457200" rtl="0" eaLnBrk="0" fontAlgn="base" hangingPunct="0">
              <a:spcBef>
                <a:spcPct val="20000"/>
              </a:spcBef>
              <a:spcAft>
                <a:spcPct val="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p>
        </p:txBody>
      </p:sp>
      <p:sp>
        <p:nvSpPr>
          <p:cNvPr id="11"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8" name="Text Placeholder 7"/>
          <p:cNvSpPr>
            <a:spLocks noGrp="1"/>
          </p:cNvSpPr>
          <p:nvPr>
            <p:ph type="body" sz="quarter" idx="13"/>
          </p:nvPr>
        </p:nvSpPr>
        <p:spPr>
          <a:xfrm>
            <a:off x="441325" y="1697038"/>
            <a:ext cx="5295596" cy="2830512"/>
          </a:xfrm>
          <a:prstGeom prst="rect">
            <a:avLst/>
          </a:prstGeom>
        </p:spPr>
        <p:txBody>
          <a:bodyPr/>
          <a:lstStyle>
            <a:lvl1pPr marL="0" indent="0">
              <a:buFont typeface="Arial" panose="020B0604020202020204" pitchFamily="34" charset="0"/>
              <a:buNone/>
              <a:defRPr sz="1400">
                <a:solidFill>
                  <a:schemeClr val="tx2"/>
                </a:solidFill>
                <a:latin typeface="+mn-lt"/>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12" name="Text Placeholder 11"/>
          <p:cNvSpPr>
            <a:spLocks noGrp="1"/>
          </p:cNvSpPr>
          <p:nvPr>
            <p:ph type="body" sz="quarter" idx="14"/>
          </p:nvPr>
        </p:nvSpPr>
        <p:spPr>
          <a:xfrm>
            <a:off x="325067" y="4738682"/>
            <a:ext cx="1982788" cy="138113"/>
          </a:xfrm>
          <a:prstGeom prst="rect">
            <a:avLst/>
          </a:prstGeom>
        </p:spPr>
        <p:txBody>
          <a:bodyPr/>
          <a:lstStyle>
            <a:lvl1pPr>
              <a:lnSpc>
                <a:spcPts val="600"/>
              </a:lnSpc>
              <a:defRPr sz="1000" b="1">
                <a:solidFill>
                  <a:schemeClr val="accent3"/>
                </a:solidFill>
              </a:defRPr>
            </a:lvl1pPr>
          </a:lstStyle>
          <a:p>
            <a:pPr lvl="0"/>
            <a:r>
              <a:rPr lang="en-US"/>
              <a:t>Edit Master text styles</a:t>
            </a:r>
          </a:p>
        </p:txBody>
      </p:sp>
    </p:spTree>
    <p:extLst>
      <p:ext uri="{BB962C8B-B14F-4D97-AF65-F5344CB8AC3E}">
        <p14:creationId xmlns:p14="http://schemas.microsoft.com/office/powerpoint/2010/main" val="137335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urple - no circl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1900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2"/>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tx1"/>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2"/>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35672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urple">
    <p:spTree>
      <p:nvGrpSpPr>
        <p:cNvPr id="1" name=""/>
        <p:cNvGrpSpPr/>
        <p:nvPr/>
      </p:nvGrpSpPr>
      <p:grpSpPr>
        <a:xfrm>
          <a:off x="0" y="0"/>
          <a:ext cx="0" cy="0"/>
          <a:chOff x="0" y="0"/>
          <a:chExt cx="0" cy="0"/>
        </a:xfrm>
      </p:grpSpPr>
      <p:sp>
        <p:nvSpPr>
          <p:cNvPr id="6" name="Title 1"/>
          <p:cNvSpPr>
            <a:spLocks noGrp="1"/>
          </p:cNvSpPr>
          <p:nvPr>
            <p:ph type="title"/>
          </p:nvPr>
        </p:nvSpPr>
        <p:spPr>
          <a:xfrm>
            <a:off x="441819" y="252739"/>
            <a:ext cx="5360775" cy="1233167"/>
          </a:xfrm>
          <a:prstGeom prst="rect">
            <a:avLst/>
          </a:prstGeom>
        </p:spPr>
        <p:txBody>
          <a:bodyPr vert="horz"/>
          <a:lstStyle>
            <a:lvl1pPr>
              <a:defRPr sz="2800" baseline="0">
                <a:solidFill>
                  <a:schemeClr val="accent3"/>
                </a:solidFill>
              </a:defRPr>
            </a:lvl1pPr>
          </a:lstStyle>
          <a:p>
            <a:r>
              <a:rPr lang="en-US"/>
              <a:t>Click to edit Master title style</a:t>
            </a:r>
          </a:p>
        </p:txBody>
      </p:sp>
      <p:sp>
        <p:nvSpPr>
          <p:cNvPr id="7" name="Text Placeholder 7"/>
          <p:cNvSpPr>
            <a:spLocks noGrp="1"/>
          </p:cNvSpPr>
          <p:nvPr>
            <p:ph type="body" sz="quarter" idx="13"/>
          </p:nvPr>
        </p:nvSpPr>
        <p:spPr>
          <a:xfrm>
            <a:off x="441325" y="1697038"/>
            <a:ext cx="6719130" cy="2830512"/>
          </a:xfrm>
          <a:prstGeom prst="rect">
            <a:avLst/>
          </a:prstGeom>
        </p:spPr>
        <p:txBody>
          <a:bodyPr/>
          <a:lstStyle>
            <a:lvl1pPr marL="0" indent="0">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1pPr>
            <a:lvl2pPr>
              <a:defRPr sz="1400">
                <a:solidFill>
                  <a:srgbClr val="000000"/>
                </a:solidFill>
                <a:latin typeface="+mn-lt"/>
              </a:defRPr>
            </a:lvl2pPr>
            <a:lvl3pPr>
              <a:defRPr sz="1400">
                <a:solidFill>
                  <a:srgbClr val="000000"/>
                </a:solidFill>
                <a:latin typeface="+mn-lt"/>
              </a:defRPr>
            </a:lvl3pPr>
            <a:lvl4pPr>
              <a:defRPr sz="1400">
                <a:solidFill>
                  <a:srgbClr val="000000"/>
                </a:solidFill>
                <a:latin typeface="+mn-lt"/>
              </a:defRPr>
            </a:lvl4pPr>
            <a:lvl5pPr>
              <a:defRPr sz="1400">
                <a:solidFill>
                  <a:srgbClr val="000000"/>
                </a:solidFill>
                <a:latin typeface="+mn-lt"/>
              </a:defRPr>
            </a:lvl5pPr>
          </a:lstStyle>
          <a:p>
            <a:pPr lvl="0"/>
            <a:r>
              <a:rPr lang="en-US"/>
              <a:t>Edit Master text styles</a:t>
            </a:r>
          </a:p>
          <a:p>
            <a:pPr lvl="0"/>
            <a:endParaRPr lang="en-US"/>
          </a:p>
          <a:p>
            <a:pPr lvl="0"/>
            <a:r>
              <a:rPr lang="en-US"/>
              <a:t>test</a:t>
            </a:r>
          </a:p>
        </p:txBody>
      </p:sp>
      <p:sp>
        <p:nvSpPr>
          <p:cNvPr id="8" name="Text Placeholder 11"/>
          <p:cNvSpPr>
            <a:spLocks noGrp="1"/>
          </p:cNvSpPr>
          <p:nvPr>
            <p:ph type="body" sz="quarter" idx="14"/>
          </p:nvPr>
        </p:nvSpPr>
        <p:spPr>
          <a:xfrm>
            <a:off x="325067" y="4738682"/>
            <a:ext cx="1982788" cy="138113"/>
          </a:xfrm>
          <a:prstGeom prst="rect">
            <a:avLst/>
          </a:prstGeom>
        </p:spPr>
        <p:txBody>
          <a:bodyPr/>
          <a:lstStyle>
            <a:lvl1pPr marL="0" indent="0">
              <a:lnSpc>
                <a:spcPts val="600"/>
              </a:lnSpc>
              <a:buNone/>
              <a:defRPr sz="1000" b="1">
                <a:solidFill>
                  <a:schemeClr val="accent3"/>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0807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94D897-7F1D-41C8-B976-93438CD52C90}"/>
              </a:ext>
            </a:extLst>
          </p:cNvPr>
          <p:cNvCxnSpPr/>
          <p:nvPr userDrawn="1"/>
        </p:nvCxnSpPr>
        <p:spPr>
          <a:xfrm>
            <a:off x="2427288" y="3627438"/>
            <a:ext cx="2557462" cy="0"/>
          </a:xfrm>
          <a:prstGeom prst="line">
            <a:avLst/>
          </a:prstGeom>
          <a:ln w="730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hasCustomPrompt="1"/>
          </p:nvPr>
        </p:nvSpPr>
        <p:spPr>
          <a:xfrm>
            <a:off x="2324739" y="2263019"/>
            <a:ext cx="3701116" cy="795304"/>
          </a:xfrm>
          <a:prstGeom prst="rect">
            <a:avLst/>
          </a:prstGeom>
        </p:spPr>
        <p:txBody>
          <a:bodyPr vert="horz"/>
          <a:lstStyle>
            <a:lvl1pPr>
              <a:defRPr sz="4000" baseline="0">
                <a:solidFill>
                  <a:schemeClr val="bg1"/>
                </a:solidFill>
              </a:defRPr>
            </a:lvl1pPr>
          </a:lstStyle>
          <a:p>
            <a:r>
              <a:rPr lang="en-US"/>
              <a:t>Text goes here</a:t>
            </a:r>
          </a:p>
        </p:txBody>
      </p:sp>
    </p:spTree>
    <p:extLst>
      <p:ext uri="{BB962C8B-B14F-4D97-AF65-F5344CB8AC3E}">
        <p14:creationId xmlns:p14="http://schemas.microsoft.com/office/powerpoint/2010/main" val="338577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3">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19727" y="1803463"/>
            <a:ext cx="3701116" cy="795304"/>
          </a:xfrm>
          <a:prstGeom prst="rect">
            <a:avLst/>
          </a:prstGeom>
        </p:spPr>
        <p:txBody>
          <a:bodyPr vert="horz"/>
          <a:lstStyle>
            <a:lvl1pPr>
              <a:defRPr sz="4000" baseline="0">
                <a:solidFill>
                  <a:schemeClr val="bg1"/>
                </a:solidFill>
              </a:defRPr>
            </a:lvl1pPr>
          </a:lstStyle>
          <a:p>
            <a:r>
              <a:rPr lang="en-US"/>
              <a:t>Text goes</a:t>
            </a:r>
            <a:br>
              <a:rPr lang="en-US"/>
            </a:br>
            <a:r>
              <a:rPr lang="en-US"/>
              <a:t>here</a:t>
            </a:r>
          </a:p>
        </p:txBody>
      </p:sp>
    </p:spTree>
    <p:extLst>
      <p:ext uri="{BB962C8B-B14F-4D97-AF65-F5344CB8AC3E}">
        <p14:creationId xmlns:p14="http://schemas.microsoft.com/office/powerpoint/2010/main" val="1606731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984AED3-6F6E-4C42-BD1F-04D298489129}"/>
              </a:ext>
              <a:ext uri="{C183D7F6-B498-43B3-948B-1728B52AA6E4}">
                <adec:decorative xmlns:adec="http://schemas.microsoft.com/office/drawing/2017/decorative" val="1"/>
              </a:ext>
            </a:extLst>
          </p:cNvPr>
          <p:cNvSpPr/>
          <p:nvPr userDrawn="1"/>
        </p:nvSpPr>
        <p:spPr>
          <a:xfrm>
            <a:off x="4951413" y="-1331913"/>
            <a:ext cx="6583362" cy="658336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B7565AFA-29E9-4BFA-AE07-28EA9C8AF049}"/>
              </a:ext>
              <a:ext uri="{C183D7F6-B498-43B3-948B-1728B52AA6E4}">
                <adec:decorative xmlns:adec="http://schemas.microsoft.com/office/drawing/2017/decorative" val="1"/>
              </a:ext>
            </a:extLst>
          </p:cNvPr>
          <p:cNvSpPr/>
          <p:nvPr userDrawn="1"/>
        </p:nvSpPr>
        <p:spPr>
          <a:xfrm>
            <a:off x="4989513" y="1588"/>
            <a:ext cx="6584950" cy="658336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9" name="Picture 8" descr="NMC logo">
            <a:extLst>
              <a:ext uri="{FF2B5EF4-FFF2-40B4-BE49-F238E27FC236}">
                <a16:creationId xmlns:a16="http://schemas.microsoft.com/office/drawing/2014/main" id="{ED0F2342-574C-482A-A7CA-426ADCC2AD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14313"/>
            <a:ext cx="30432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hoto of a nurse on the telephone smiling.">
            <a:extLst>
              <a:ext uri="{FF2B5EF4-FFF2-40B4-BE49-F238E27FC236}">
                <a16:creationId xmlns:a16="http://schemas.microsoft.com/office/drawing/2014/main" id="{550E2D9B-02AF-47F9-99EC-B39AE800C0B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5048" b="-8012"/>
          <a:stretch/>
        </p:blipFill>
        <p:spPr>
          <a:xfrm>
            <a:off x="4931103" y="-783569"/>
            <a:ext cx="6701769" cy="6701769"/>
          </a:xfrm>
          <a:prstGeom prst="ellipse">
            <a:avLst/>
          </a:prstGeom>
        </p:spPr>
      </p:pic>
    </p:spTree>
  </p:cSld>
  <p:clrMap bg1="lt1" tx1="dk1" bg2="lt2" tx2="dk2" accent1="accent1" accent2="accent2" accent3="accent3" accent4="accent4" accent5="accent5" accent6="accent6" hlink="hlink" folHlink="folHlink"/>
  <p:sldLayoutIdLst>
    <p:sldLayoutId id="2147488361" r:id="rId1"/>
  </p:sldLayoutIdLst>
  <p:hf hdr="0" dt="0"/>
  <p:txStyles>
    <p:titleStyle>
      <a:lvl1pPr algn="l" defTabSz="457200" rtl="0" eaLnBrk="1" fontAlgn="base" hangingPunct="1">
        <a:spcBef>
          <a:spcPct val="0"/>
        </a:spcBef>
        <a:spcAft>
          <a:spcPct val="0"/>
        </a:spcAft>
        <a:defRPr sz="4400" b="1" kern="1200">
          <a:solidFill>
            <a:srgbClr val="D95427"/>
          </a:solidFill>
          <a:latin typeface="Arial"/>
          <a:ea typeface="+mj-ea"/>
          <a:cs typeface="+mj-cs"/>
        </a:defRPr>
      </a:lvl1pPr>
      <a:lvl2pPr algn="l" defTabSz="457200" rtl="0" eaLnBrk="1" fontAlgn="base" hangingPunct="1">
        <a:spcBef>
          <a:spcPct val="0"/>
        </a:spcBef>
        <a:spcAft>
          <a:spcPct val="0"/>
        </a:spcAft>
        <a:defRPr sz="4400" b="1">
          <a:solidFill>
            <a:srgbClr val="D95427"/>
          </a:solidFill>
          <a:latin typeface="Arial" panose="020B0604020202020204" pitchFamily="34" charset="0"/>
        </a:defRPr>
      </a:lvl2pPr>
      <a:lvl3pPr algn="l" defTabSz="457200" rtl="0" eaLnBrk="1" fontAlgn="base" hangingPunct="1">
        <a:spcBef>
          <a:spcPct val="0"/>
        </a:spcBef>
        <a:spcAft>
          <a:spcPct val="0"/>
        </a:spcAft>
        <a:defRPr sz="4400" b="1">
          <a:solidFill>
            <a:srgbClr val="D95427"/>
          </a:solidFill>
          <a:latin typeface="Arial" panose="020B0604020202020204" pitchFamily="34" charset="0"/>
        </a:defRPr>
      </a:lvl3pPr>
      <a:lvl4pPr algn="l" defTabSz="457200" rtl="0" eaLnBrk="1" fontAlgn="base" hangingPunct="1">
        <a:spcBef>
          <a:spcPct val="0"/>
        </a:spcBef>
        <a:spcAft>
          <a:spcPct val="0"/>
        </a:spcAft>
        <a:defRPr sz="4400" b="1">
          <a:solidFill>
            <a:srgbClr val="D95427"/>
          </a:solidFill>
          <a:latin typeface="Arial" panose="020B0604020202020204" pitchFamily="34" charset="0"/>
        </a:defRPr>
      </a:lvl4pPr>
      <a:lvl5pPr algn="l" defTabSz="457200" rtl="0" eaLnBrk="1" fontAlgn="base" hangingPunct="1">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1" fontAlgn="base" hangingPunct="1">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a:solidFill>
                <a:srgbClr val="8917A6"/>
              </a:solidFill>
            </a:endParaRPr>
          </a:p>
        </p:txBody>
      </p:sp>
      <p:sp>
        <p:nvSpPr>
          <p:cNvPr id="3" name="Oval 2">
            <a:extLst>
              <a:ext uri="{FF2B5EF4-FFF2-40B4-BE49-F238E27FC236}">
                <a16:creationId xmlns:a16="http://schemas.microsoft.com/office/drawing/2014/main" id="{E25CBAB2-156C-4FB5-B933-5CBB0B28F2D9}"/>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7D390100-EE68-4006-8621-8CE0724B7E6B}"/>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2709" name="Picture 4" descr="NMC logo">
            <a:extLst>
              <a:ext uri="{FF2B5EF4-FFF2-40B4-BE49-F238E27FC236}">
                <a16:creationId xmlns:a16="http://schemas.microsoft.com/office/drawing/2014/main" id="{30316E7B-8095-4300-8713-8F46906B4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09178"/>
      </p:ext>
    </p:extLst>
  </p:cSld>
  <p:clrMap bg1="lt1" tx1="dk1" bg2="lt2" tx2="dk2" accent1="accent1" accent2="accent2" accent3="accent3" accent4="accent4" accent5="accent5" accent6="accent6" hlink="hlink" folHlink="folHlink"/>
  <p:sldLayoutIdLst>
    <p:sldLayoutId id="2147488476"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DCCC7F5-49A1-4830-A46C-3BB4EBFD602E}"/>
              </a:ext>
              <a:ext uri="{C183D7F6-B498-43B3-948B-1728B52AA6E4}">
                <adec:decorative xmlns:adec="http://schemas.microsoft.com/office/drawing/2017/decorative" val="1"/>
              </a:ext>
            </a:extLst>
          </p:cNvPr>
          <p:cNvSpPr/>
          <p:nvPr userDrawn="1"/>
        </p:nvSpPr>
        <p:spPr>
          <a:xfrm>
            <a:off x="4079510" y="-556182"/>
            <a:ext cx="6057024" cy="605702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934FFB7E-B893-47B5-8BF5-345D7CC574EA}"/>
              </a:ext>
              <a:ext uri="{C183D7F6-B498-43B3-948B-1728B52AA6E4}">
                <adec:decorative xmlns:adec="http://schemas.microsoft.com/office/drawing/2017/decorative" val="1"/>
              </a:ext>
            </a:extLst>
          </p:cNvPr>
          <p:cNvCxnSpPr/>
          <p:nvPr userDrawn="1"/>
        </p:nvCxnSpPr>
        <p:spPr>
          <a:xfrm>
            <a:off x="5343147" y="3196134"/>
            <a:ext cx="2557462" cy="0"/>
          </a:xfrm>
          <a:prstGeom prst="line">
            <a:avLst/>
          </a:prstGeom>
          <a:ln w="730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5" name="Picture 4" descr="NMC logo">
            <a:extLst>
              <a:ext uri="{FF2B5EF4-FFF2-40B4-BE49-F238E27FC236}">
                <a16:creationId xmlns:a16="http://schemas.microsoft.com/office/drawing/2014/main" id="{A77A454C-939C-4889-83CC-1DF5CD2347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241F1200-9BC4-4F0F-9C7E-EDF89EA9C9CD}"/>
              </a:ext>
              <a:ext uri="{C183D7F6-B498-43B3-948B-1728B52AA6E4}">
                <adec:decorative xmlns:adec="http://schemas.microsoft.com/office/drawing/2017/decorative" val="1"/>
              </a:ext>
            </a:extLst>
          </p:cNvPr>
          <p:cNvSpPr/>
          <p:nvPr userDrawn="1"/>
        </p:nvSpPr>
        <p:spPr>
          <a:xfrm>
            <a:off x="4609429" y="-913527"/>
            <a:ext cx="6055151" cy="6057027"/>
          </a:xfrm>
          <a:prstGeom prst="ellipse">
            <a:avLst/>
          </a:prstGeom>
          <a:noFill/>
          <a:ln w="120650">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70168093"/>
      </p:ext>
    </p:extLst>
  </p:cSld>
  <p:clrMap bg1="lt1" tx1="dk1" bg2="lt2" tx2="dk2" accent1="accent1" accent2="accent2" accent3="accent3" accent4="accent4" accent5="accent5" accent6="accent6" hlink="hlink" folHlink="folHlink"/>
  <p:sldLayoutIdLst>
    <p:sldLayoutId id="21474884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781FD74-B64D-4A70-BD8F-27B90ED12A50}"/>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EDDD7FC8-7791-406F-8F26-27D88A081339}" type="slidenum">
              <a:rPr lang="en-US" altLang="en-US" sz="1000" b="1">
                <a:solidFill>
                  <a:schemeClr val="accent2"/>
                </a:solidFill>
              </a:rPr>
              <a:pPr algn="r">
                <a:lnSpc>
                  <a:spcPts val="600"/>
                </a:lnSpc>
              </a:pPr>
              <a:t>‹#›</a:t>
            </a:fld>
            <a:endParaRPr lang="en-US" altLang="en-US" sz="1000" b="1">
              <a:solidFill>
                <a:schemeClr val="accent2"/>
              </a:solidFill>
            </a:endParaRPr>
          </a:p>
        </p:txBody>
      </p:sp>
      <p:sp>
        <p:nvSpPr>
          <p:cNvPr id="3" name="Oval 2">
            <a:extLst>
              <a:ext uri="{FF2B5EF4-FFF2-40B4-BE49-F238E27FC236}">
                <a16:creationId xmlns:a16="http://schemas.microsoft.com/office/drawing/2014/main" id="{2CCD7B0D-DDBA-4E59-A9FF-6D6928B337BA}"/>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a:p>
        </p:txBody>
      </p:sp>
      <p:pic>
        <p:nvPicPr>
          <p:cNvPr id="33797" name="Picture 4" descr="NMC logo">
            <a:extLst>
              <a:ext uri="{FF2B5EF4-FFF2-40B4-BE49-F238E27FC236}">
                <a16:creationId xmlns:a16="http://schemas.microsoft.com/office/drawing/2014/main" id="{93A8D431-6D7E-462C-952A-D303672A46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hoto of a male and female nurses walking down a hospital corridor talking and smiling at each other.">
            <a:extLst>
              <a:ext uri="{FF2B5EF4-FFF2-40B4-BE49-F238E27FC236}">
                <a16:creationId xmlns:a16="http://schemas.microsoft.com/office/drawing/2014/main" id="{1423A8B1-6B97-4F77-93CD-A0ACD406A77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9293" b="-21795"/>
          <a:stretch/>
        </p:blipFill>
        <p:spPr>
          <a:xfrm>
            <a:off x="6392173" y="1709500"/>
            <a:ext cx="4233144" cy="4233144"/>
          </a:xfrm>
          <a:prstGeom prst="ellipse">
            <a:avLst/>
          </a:prstGeom>
        </p:spPr>
      </p:pic>
    </p:spTree>
  </p:cSld>
  <p:clrMap bg1="lt1" tx1="dk1" bg2="lt2" tx2="dk2" accent1="accent1" accent2="accent2" accent3="accent3" accent4="accent4" accent5="accent5" accent6="accent6" hlink="hlink" folHlink="folHlink"/>
  <p:sldLayoutIdLst>
    <p:sldLayoutId id="2147488404"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BD9DA51-4199-4BB6-AE56-6FD500D09999}"/>
              </a:ext>
              <a:ext uri="{C183D7F6-B498-43B3-948B-1728B52AA6E4}">
                <adec:decorative xmlns:adec="http://schemas.microsoft.com/office/drawing/2017/decorative" val="1"/>
              </a:ext>
            </a:extLst>
          </p:cNvPr>
          <p:cNvSpPr/>
          <p:nvPr userDrawn="1"/>
        </p:nvSpPr>
        <p:spPr>
          <a:xfrm>
            <a:off x="6102350" y="1565275"/>
            <a:ext cx="4341813" cy="4343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a:p>
        </p:txBody>
      </p:sp>
      <p:sp>
        <p:nvSpPr>
          <p:cNvPr id="5" name="Text Placeholder 11">
            <a:extLst>
              <a:ext uri="{FF2B5EF4-FFF2-40B4-BE49-F238E27FC236}">
                <a16:creationId xmlns:a16="http://schemas.microsoft.com/office/drawing/2014/main" id="{C984DDB2-96FB-4F58-B075-2606D25B755A}"/>
              </a:ext>
            </a:extLst>
          </p:cNvPr>
          <p:cNvSpPr txBox="1">
            <a:spLocks/>
          </p:cNvSpPr>
          <p:nvPr userDrawn="1"/>
        </p:nvSpPr>
        <p:spPr>
          <a:xfrm>
            <a:off x="3663950" y="4733925"/>
            <a:ext cx="1982788"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A3B89A37-C37A-486C-9129-D88844851B8D}" type="slidenum">
              <a:rPr lang="en-US" altLang="en-US" sz="1000" b="1">
                <a:solidFill>
                  <a:srgbClr val="8917A6"/>
                </a:solidFill>
              </a:rPr>
              <a:pPr algn="r">
                <a:lnSpc>
                  <a:spcPts val="600"/>
                </a:lnSpc>
              </a:pPr>
              <a:t>‹#›</a:t>
            </a:fld>
            <a:endParaRPr lang="en-US" altLang="en-US" sz="1000" b="1">
              <a:solidFill>
                <a:srgbClr val="8917A6"/>
              </a:solidFill>
            </a:endParaRPr>
          </a:p>
        </p:txBody>
      </p:sp>
      <p:pic>
        <p:nvPicPr>
          <p:cNvPr id="49157" name="Picture 5" descr="NMC logo">
            <a:extLst>
              <a:ext uri="{FF2B5EF4-FFF2-40B4-BE49-F238E27FC236}">
                <a16:creationId xmlns:a16="http://schemas.microsoft.com/office/drawing/2014/main" id="{7BC78600-6C20-40B4-8502-50B8A2FA7E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hoto of a female nurse using equipment in a hospital setting.">
            <a:extLst>
              <a:ext uri="{FF2B5EF4-FFF2-40B4-BE49-F238E27FC236}">
                <a16:creationId xmlns:a16="http://schemas.microsoft.com/office/drawing/2014/main" id="{0211555C-E4E6-4616-84DF-5FA809A979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19065"/>
          <a:stretch/>
        </p:blipFill>
        <p:spPr>
          <a:xfrm>
            <a:off x="6357668" y="1706533"/>
            <a:ext cx="4202142" cy="4202142"/>
          </a:xfrm>
          <a:prstGeom prst="ellipse">
            <a:avLst/>
          </a:prstGeom>
        </p:spPr>
      </p:pic>
    </p:spTree>
  </p:cSld>
  <p:clrMap bg1="lt1" tx1="dk1" bg2="lt2" tx2="dk2" accent1="accent1" accent2="accent2" accent3="accent3" accent4="accent4" accent5="accent5" accent6="accent6" hlink="hlink" folHlink="folHlink"/>
  <p:sldLayoutIdLst>
    <p:sldLayoutId id="2147488419"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a:solidFill>
                <a:srgbClr val="8917A6"/>
              </a:solidFill>
            </a:endParaRPr>
          </a:p>
        </p:txBody>
      </p:sp>
      <p:pic>
        <p:nvPicPr>
          <p:cNvPr id="6" name="Picture 4" descr="NMC logo">
            <a:extLst>
              <a:ext uri="{FF2B5EF4-FFF2-40B4-BE49-F238E27FC236}">
                <a16:creationId xmlns:a16="http://schemas.microsoft.com/office/drawing/2014/main" id="{9670FA76-756F-4529-9245-447E3B2585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5850" y="82550"/>
            <a:ext cx="15097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423579"/>
      </p:ext>
    </p:extLst>
  </p:cSld>
  <p:clrMap bg1="lt1" tx1="dk1" bg2="lt2" tx2="dk2" accent1="accent1" accent2="accent2" accent3="accent3" accent4="accent4" accent5="accent5" accent6="accent6" hlink="hlink" folHlink="folHlink"/>
  <p:sldLayoutIdLst>
    <p:sldLayoutId id="2147488472"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B1B79DD-F728-431B-8072-933F2DD8019F}"/>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ext Placeholder 11">
            <a:extLst>
              <a:ext uri="{FF2B5EF4-FFF2-40B4-BE49-F238E27FC236}">
                <a16:creationId xmlns:a16="http://schemas.microsoft.com/office/drawing/2014/main" id="{E87FB45B-5B20-42F9-A24E-C19AFE61FE98}"/>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859BD515-DA2C-4151-AD06-FB3B8143CFB3}" type="slidenum">
              <a:rPr lang="en-US" altLang="en-US" sz="1000" b="1">
                <a:solidFill>
                  <a:schemeClr val="accent2"/>
                </a:solidFill>
              </a:rPr>
              <a:pPr algn="r">
                <a:lnSpc>
                  <a:spcPts val="600"/>
                </a:lnSpc>
              </a:pPr>
              <a:t>‹#›</a:t>
            </a:fld>
            <a:endParaRPr lang="en-US" altLang="en-US" sz="1000" b="1">
              <a:solidFill>
                <a:schemeClr val="accent2"/>
              </a:solidFill>
            </a:endParaRPr>
          </a:p>
        </p:txBody>
      </p:sp>
      <p:sp>
        <p:nvSpPr>
          <p:cNvPr id="4" name="Oval 3">
            <a:extLst>
              <a:ext uri="{FF2B5EF4-FFF2-40B4-BE49-F238E27FC236}">
                <a16:creationId xmlns:a16="http://schemas.microsoft.com/office/drawing/2014/main" id="{0E071BC5-732D-4E01-A0D0-F53EBF3DB431}"/>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685" name="Picture 4" descr="NMC logo">
            <a:extLst>
              <a:ext uri="{FF2B5EF4-FFF2-40B4-BE49-F238E27FC236}">
                <a16:creationId xmlns:a16="http://schemas.microsoft.com/office/drawing/2014/main" id="{D32CDA1E-9DDF-4AB9-BDC9-4D0A78B082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068049"/>
      </p:ext>
    </p:extLst>
  </p:cSld>
  <p:clrMap bg1="lt1" tx1="dk1" bg2="lt2" tx2="dk2" accent1="accent1" accent2="accent2" accent3="accent3" accent4="accent4" accent5="accent5" accent6="accent6" hlink="hlink" folHlink="folHlink"/>
  <p:sldLayoutIdLst>
    <p:sldLayoutId id="2147488470"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09DC352B-CCF7-4E86-9556-DFB395A419BF}"/>
              </a:ext>
            </a:extLst>
          </p:cNvPr>
          <p:cNvSpPr txBox="1">
            <a:spLocks/>
          </p:cNvSpPr>
          <p:nvPr userDrawn="1"/>
        </p:nvSpPr>
        <p:spPr>
          <a:xfrm>
            <a:off x="6821488" y="4733925"/>
            <a:ext cx="1982787" cy="13811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lnSpc>
                <a:spcPts val="600"/>
              </a:lnSpc>
            </a:pPr>
            <a:fld id="{4C9C6D10-F2DA-4F20-9A4C-F21A99831B4B}" type="slidenum">
              <a:rPr lang="en-US" altLang="en-US" sz="1000" b="1">
                <a:solidFill>
                  <a:srgbClr val="8917A6"/>
                </a:solidFill>
              </a:rPr>
              <a:pPr algn="r">
                <a:lnSpc>
                  <a:spcPts val="600"/>
                </a:lnSpc>
              </a:pPr>
              <a:t>‹#›</a:t>
            </a:fld>
            <a:endParaRPr lang="en-US" altLang="en-US" sz="1000" b="1">
              <a:solidFill>
                <a:srgbClr val="8917A6"/>
              </a:solidFill>
            </a:endParaRPr>
          </a:p>
        </p:txBody>
      </p:sp>
      <p:sp>
        <p:nvSpPr>
          <p:cNvPr id="3" name="Oval 2">
            <a:extLst>
              <a:ext uri="{FF2B5EF4-FFF2-40B4-BE49-F238E27FC236}">
                <a16:creationId xmlns:a16="http://schemas.microsoft.com/office/drawing/2014/main" id="{E25CBAB2-156C-4FB5-B933-5CBB0B28F2D9}"/>
              </a:ext>
              <a:ext uri="{C183D7F6-B498-43B3-948B-1728B52AA6E4}">
                <adec:decorative xmlns:adec="http://schemas.microsoft.com/office/drawing/2017/decorative" val="1"/>
              </a:ext>
            </a:extLst>
          </p:cNvPr>
          <p:cNvSpPr/>
          <p:nvPr userDrawn="1"/>
        </p:nvSpPr>
        <p:spPr>
          <a:xfrm>
            <a:off x="7164388" y="-663575"/>
            <a:ext cx="2562225" cy="256222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7D390100-EE68-4006-8621-8CE0724B7E6B}"/>
              </a:ext>
              <a:ext uri="{C183D7F6-B498-43B3-948B-1728B52AA6E4}">
                <adec:decorative xmlns:adec="http://schemas.microsoft.com/office/drawing/2017/decorative" val="1"/>
              </a:ext>
            </a:extLst>
          </p:cNvPr>
          <p:cNvSpPr/>
          <p:nvPr userDrawn="1"/>
        </p:nvSpPr>
        <p:spPr>
          <a:xfrm>
            <a:off x="8385175" y="1357313"/>
            <a:ext cx="1608138" cy="1606550"/>
          </a:xfrm>
          <a:prstGeom prst="ellipse">
            <a:avLst/>
          </a:prstGeom>
          <a:noFill/>
          <a:ln w="1047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2709" name="Picture 4" descr="NMC logo">
            <a:extLst>
              <a:ext uri="{FF2B5EF4-FFF2-40B4-BE49-F238E27FC236}">
                <a16:creationId xmlns:a16="http://schemas.microsoft.com/office/drawing/2014/main" id="{30316E7B-8095-4300-8713-8F46906B4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2"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49B"/>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72C8E4C-A11C-4769-B320-1F411F31EE06}"/>
              </a:ext>
              <a:ext uri="{C183D7F6-B498-43B3-948B-1728B52AA6E4}">
                <adec:decorative xmlns:adec="http://schemas.microsoft.com/office/drawing/2017/decorative" val="1"/>
              </a:ext>
            </a:extLst>
          </p:cNvPr>
          <p:cNvSpPr/>
          <p:nvPr userDrawn="1"/>
        </p:nvSpPr>
        <p:spPr>
          <a:xfrm>
            <a:off x="954088" y="-69850"/>
            <a:ext cx="5214937" cy="521335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CCEAC7E4-0A47-4F7C-B867-9D49F9F35E6C}"/>
              </a:ext>
              <a:ext uri="{C183D7F6-B498-43B3-948B-1728B52AA6E4}">
                <adec:decorative xmlns:adec="http://schemas.microsoft.com/office/drawing/2017/decorative" val="1"/>
              </a:ext>
            </a:extLst>
          </p:cNvPr>
          <p:cNvSpPr/>
          <p:nvPr userDrawn="1"/>
        </p:nvSpPr>
        <p:spPr>
          <a:xfrm>
            <a:off x="1517650" y="544513"/>
            <a:ext cx="5124450" cy="5124450"/>
          </a:xfrm>
          <a:prstGeom prst="ellipse">
            <a:avLst/>
          </a:prstGeom>
          <a:noFill/>
          <a:ln w="120650">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7828" name="Picture 4" descr="NMC logo">
            <a:extLst>
              <a:ext uri="{FF2B5EF4-FFF2-40B4-BE49-F238E27FC236}">
                <a16:creationId xmlns:a16="http://schemas.microsoft.com/office/drawing/2014/main" id="{3B44E5B3-0C0E-44B7-95AD-877D249C28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43"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4D444A3-8625-422B-9A6D-92100E74026C}"/>
              </a:ext>
              <a:ext uri="{C183D7F6-B498-43B3-948B-1728B52AA6E4}">
                <adec:decorative xmlns:adec="http://schemas.microsoft.com/office/drawing/2017/decorative" val="1"/>
              </a:ext>
            </a:extLst>
          </p:cNvPr>
          <p:cNvSpPr/>
          <p:nvPr userDrawn="1"/>
        </p:nvSpPr>
        <p:spPr>
          <a:xfrm>
            <a:off x="1758950" y="-322263"/>
            <a:ext cx="5294313" cy="52943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F716B851-7BEC-4586-AE11-34C3D212752E}"/>
              </a:ext>
              <a:ext uri="{C183D7F6-B498-43B3-948B-1728B52AA6E4}">
                <adec:decorative xmlns:adec="http://schemas.microsoft.com/office/drawing/2017/decorative" val="1"/>
              </a:ext>
            </a:extLst>
          </p:cNvPr>
          <p:cNvSpPr/>
          <p:nvPr userDrawn="1"/>
        </p:nvSpPr>
        <p:spPr>
          <a:xfrm>
            <a:off x="1517650" y="222250"/>
            <a:ext cx="5124450" cy="5126038"/>
          </a:xfrm>
          <a:prstGeom prst="ellipse">
            <a:avLst/>
          </a:prstGeom>
          <a:noFill/>
          <a:ln w="120650">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Connector 3">
            <a:extLst>
              <a:ext uri="{FF2B5EF4-FFF2-40B4-BE49-F238E27FC236}">
                <a16:creationId xmlns:a16="http://schemas.microsoft.com/office/drawing/2014/main" id="{45E95EE8-ED70-41BC-A351-27174D05EF82}"/>
              </a:ext>
              <a:ext uri="{C183D7F6-B498-43B3-948B-1728B52AA6E4}">
                <adec:decorative xmlns:adec="http://schemas.microsoft.com/office/drawing/2017/decorative" val="1"/>
              </a:ext>
            </a:extLst>
          </p:cNvPr>
          <p:cNvCxnSpPr/>
          <p:nvPr userDrawn="1"/>
        </p:nvCxnSpPr>
        <p:spPr>
          <a:xfrm>
            <a:off x="2427288" y="3225800"/>
            <a:ext cx="2557462" cy="0"/>
          </a:xfrm>
          <a:prstGeom prst="line">
            <a:avLst/>
          </a:prstGeom>
          <a:ln w="730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9877" name="Picture 4" descr="NMC logo">
            <a:extLst>
              <a:ext uri="{FF2B5EF4-FFF2-40B4-BE49-F238E27FC236}">
                <a16:creationId xmlns:a16="http://schemas.microsoft.com/office/drawing/2014/main" id="{EEEC5005-D03F-4D72-80A8-7D76479B49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9175" y="168275"/>
            <a:ext cx="1658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5"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eaLnBrk="1" fontAlgn="base" hangingPunct="1">
        <a:spcBef>
          <a:spcPct val="0"/>
        </a:spcBef>
        <a:spcAft>
          <a:spcPct val="0"/>
        </a:spcAft>
        <a:defRPr sz="4400" b="1">
          <a:solidFill>
            <a:srgbClr val="D95427"/>
          </a:solidFill>
          <a:latin typeface="Arial" panose="020B0604020202020204" pitchFamily="34" charset="0"/>
        </a:defRPr>
      </a:lvl6pPr>
      <a:lvl7pPr marL="914400" algn="l" defTabSz="457200" rtl="0" eaLnBrk="1" fontAlgn="base" hangingPunct="1">
        <a:spcBef>
          <a:spcPct val="0"/>
        </a:spcBef>
        <a:spcAft>
          <a:spcPct val="0"/>
        </a:spcAft>
        <a:defRPr sz="4400" b="1">
          <a:solidFill>
            <a:srgbClr val="D95427"/>
          </a:solidFill>
          <a:latin typeface="Arial" panose="020B0604020202020204" pitchFamily="34" charset="0"/>
        </a:defRPr>
      </a:lvl7pPr>
      <a:lvl8pPr marL="1371600" algn="l" defTabSz="457200" rtl="0" eaLnBrk="1" fontAlgn="base" hangingPunct="1">
        <a:spcBef>
          <a:spcPct val="0"/>
        </a:spcBef>
        <a:spcAft>
          <a:spcPct val="0"/>
        </a:spcAft>
        <a:defRPr sz="4400" b="1">
          <a:solidFill>
            <a:srgbClr val="D95427"/>
          </a:solidFill>
          <a:latin typeface="Arial" panose="020B0604020202020204" pitchFamily="34" charset="0"/>
        </a:defRPr>
      </a:lvl8pPr>
      <a:lvl9pPr marL="1828800" algn="l" defTabSz="457200" rtl="0" eaLnBrk="1" fontAlgn="base" hangingPunct="1">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nmc.org.uk/registration/joining-the-register/english-language-requirements/accepted-english-language-tests/test-combining-calc/"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nmc.org.uk/globalassets/sitedocuments/registration/language-requirements-guidance.pdf" TargetMode="External"/><Relationship Id="rId2" Type="http://schemas.openxmlformats.org/officeDocument/2006/relationships/hyperlink" Target="https://www.nmc.org.uk/registration/joining-the-register/english-language-requirements/" TargetMode="External"/><Relationship Id="rId1" Type="http://schemas.openxmlformats.org/officeDocument/2006/relationships/slideLayout" Target="../slideLayouts/slideLayout3.xml"/><Relationship Id="rId4" Type="http://schemas.openxmlformats.org/officeDocument/2006/relationships/hyperlink" Target="https://www.nmc.org.uk/registration/joining-the-register/english-language-requirements/accepted-english-language-tests/test-combining-cal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E1EE-F083-328C-594B-4468BCDFEFF0}"/>
              </a:ext>
            </a:extLst>
          </p:cNvPr>
          <p:cNvSpPr>
            <a:spLocks noGrp="1"/>
          </p:cNvSpPr>
          <p:nvPr>
            <p:ph type="ctrTitle"/>
          </p:nvPr>
        </p:nvSpPr>
        <p:spPr/>
        <p:txBody>
          <a:bodyPr/>
          <a:lstStyle/>
          <a:p>
            <a:r>
              <a:rPr lang="en-GB"/>
              <a:t>Changes to our English language requirements</a:t>
            </a:r>
          </a:p>
        </p:txBody>
      </p:sp>
      <p:sp>
        <p:nvSpPr>
          <p:cNvPr id="3" name="Text Placeholder 2">
            <a:extLst>
              <a:ext uri="{FF2B5EF4-FFF2-40B4-BE49-F238E27FC236}">
                <a16:creationId xmlns:a16="http://schemas.microsoft.com/office/drawing/2014/main" id="{63A7584E-B21E-DDA7-8782-093FFFE8D5A9}"/>
              </a:ext>
            </a:extLst>
          </p:cNvPr>
          <p:cNvSpPr>
            <a:spLocks noGrp="1"/>
          </p:cNvSpPr>
          <p:nvPr>
            <p:ph type="body" sz="quarter" idx="10"/>
          </p:nvPr>
        </p:nvSpPr>
        <p:spPr/>
        <p:txBody>
          <a:bodyPr/>
          <a:lstStyle/>
          <a:p>
            <a:r>
              <a:rPr lang="en-GB" dirty="0"/>
              <a:t>March 2023	</a:t>
            </a:r>
          </a:p>
        </p:txBody>
      </p:sp>
    </p:spTree>
    <p:extLst>
      <p:ext uri="{BB962C8B-B14F-4D97-AF65-F5344CB8AC3E}">
        <p14:creationId xmlns:p14="http://schemas.microsoft.com/office/powerpoint/2010/main" val="391910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70D4-6940-4B5C-8E29-AD0617A8EB40}"/>
              </a:ext>
            </a:extLst>
          </p:cNvPr>
          <p:cNvSpPr>
            <a:spLocks noGrp="1"/>
          </p:cNvSpPr>
          <p:nvPr>
            <p:ph type="title"/>
          </p:nvPr>
        </p:nvSpPr>
        <p:spPr>
          <a:xfrm>
            <a:off x="441819" y="252739"/>
            <a:ext cx="6804801" cy="623295"/>
          </a:xfrm>
        </p:spPr>
        <p:txBody>
          <a:bodyPr/>
          <a:lstStyle/>
          <a:p>
            <a:r>
              <a:rPr lang="en-GB" dirty="0"/>
              <a:t>Completing SIFE form manually (until summer 2023)</a:t>
            </a:r>
            <a:br>
              <a:rPr lang="en-GB" dirty="0"/>
            </a:br>
            <a:endParaRPr lang="en-GB" dirty="0"/>
          </a:p>
        </p:txBody>
      </p:sp>
      <p:graphicFrame>
        <p:nvGraphicFramePr>
          <p:cNvPr id="4" name="Diagram 3">
            <a:extLst>
              <a:ext uri="{FF2B5EF4-FFF2-40B4-BE49-F238E27FC236}">
                <a16:creationId xmlns:a16="http://schemas.microsoft.com/office/drawing/2014/main" id="{070BE739-B080-A49A-0161-1320BA9E5D98}"/>
              </a:ext>
            </a:extLst>
          </p:cNvPr>
          <p:cNvGraphicFramePr/>
          <p:nvPr>
            <p:extLst>
              <p:ext uri="{D42A27DB-BD31-4B8C-83A1-F6EECF244321}">
                <p14:modId xmlns:p14="http://schemas.microsoft.com/office/powerpoint/2010/main" val="3206898906"/>
              </p:ext>
            </p:extLst>
          </p:nvPr>
        </p:nvGraphicFramePr>
        <p:xfrm>
          <a:off x="309737" y="988969"/>
          <a:ext cx="8524526" cy="372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9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8FF2-E481-82F7-5D82-9F9F57DF08F6}"/>
              </a:ext>
            </a:extLst>
          </p:cNvPr>
          <p:cNvSpPr>
            <a:spLocks noGrp="1"/>
          </p:cNvSpPr>
          <p:nvPr>
            <p:ph type="title"/>
          </p:nvPr>
        </p:nvSpPr>
        <p:spPr/>
        <p:txBody>
          <a:bodyPr/>
          <a:lstStyle/>
          <a:p>
            <a:r>
              <a:rPr lang="en-GB" dirty="0"/>
              <a:t>Completing a SIFE form</a:t>
            </a:r>
          </a:p>
        </p:txBody>
      </p:sp>
      <p:sp>
        <p:nvSpPr>
          <p:cNvPr id="3" name="Text Placeholder 2">
            <a:extLst>
              <a:ext uri="{FF2B5EF4-FFF2-40B4-BE49-F238E27FC236}">
                <a16:creationId xmlns:a16="http://schemas.microsoft.com/office/drawing/2014/main" id="{8ED12BE1-2648-466C-19DC-1ABA721578B7}"/>
              </a:ext>
            </a:extLst>
          </p:cNvPr>
          <p:cNvSpPr>
            <a:spLocks noGrp="1"/>
          </p:cNvSpPr>
          <p:nvPr>
            <p:ph type="body" sz="quarter" idx="13"/>
          </p:nvPr>
        </p:nvSpPr>
        <p:spPr/>
        <p:txBody>
          <a:bodyPr/>
          <a:lstStyle/>
          <a:p>
            <a:r>
              <a:rPr lang="en-GB" dirty="0"/>
              <a:t>The line manager will be asked for:</a:t>
            </a:r>
          </a:p>
          <a:p>
            <a:pPr marL="285750" indent="-285750">
              <a:buFont typeface="Wingdings" panose="05000000000000000000" pitchFamily="2" charset="2"/>
              <a:buChar char="ü"/>
            </a:pPr>
            <a:r>
              <a:rPr lang="en-GB" dirty="0"/>
              <a:t>Name and PIN</a:t>
            </a:r>
          </a:p>
          <a:p>
            <a:pPr marL="285750" indent="-285750">
              <a:buFont typeface="Wingdings" panose="05000000000000000000" pitchFamily="2" charset="2"/>
              <a:buChar char="ü"/>
            </a:pPr>
            <a:r>
              <a:rPr lang="en-GB" dirty="0"/>
              <a:t>Employer</a:t>
            </a:r>
          </a:p>
          <a:p>
            <a:pPr marL="285750" indent="-285750">
              <a:buFont typeface="Wingdings" panose="05000000000000000000" pitchFamily="2" charset="2"/>
              <a:buChar char="ü"/>
            </a:pPr>
            <a:r>
              <a:rPr lang="en-GB" dirty="0"/>
              <a:t>Dates of line management</a:t>
            </a:r>
          </a:p>
          <a:p>
            <a:pPr marL="285750" indent="-285750">
              <a:buFont typeface="Wingdings" panose="05000000000000000000" pitchFamily="2" charset="2"/>
              <a:buChar char="ü"/>
            </a:pPr>
            <a:r>
              <a:rPr lang="en-GB" dirty="0"/>
              <a:t>NHS Agenda for Change (</a:t>
            </a:r>
            <a:r>
              <a:rPr lang="en-GB" dirty="0" err="1"/>
              <a:t>AfC</a:t>
            </a:r>
            <a:r>
              <a:rPr lang="en-GB" dirty="0"/>
              <a:t>) Band or non-NHS equivalent. </a:t>
            </a:r>
            <a:r>
              <a:rPr lang="en-US" dirty="0"/>
              <a:t>If they can’t provide an NHS equivalent band, they can include a short summary of their duties and responsibilities. They should be an NHS Band 6 (or non-NHS equivalent) or above.</a:t>
            </a:r>
          </a:p>
          <a:p>
            <a:pPr marL="285750" indent="-285750">
              <a:buFont typeface="Wingdings" panose="05000000000000000000" pitchFamily="2" charset="2"/>
              <a:buChar char="ü"/>
            </a:pPr>
            <a:r>
              <a:rPr lang="en-US" dirty="0"/>
              <a:t>Confirmation through yes or no answers that they have seen examples we provide of listening and speaking skills in practice.</a:t>
            </a:r>
          </a:p>
          <a:p>
            <a:pPr marL="285750" indent="-28575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062C7ABA-F409-C58E-3123-06E78DEBE423}"/>
              </a:ext>
            </a:extLst>
          </p:cNvPr>
          <p:cNvSpPr>
            <a:spLocks noGrp="1"/>
          </p:cNvSpPr>
          <p:nvPr>
            <p:ph type="body" sz="quarter" idx="14"/>
          </p:nvPr>
        </p:nvSpPr>
        <p:spPr>
          <a:xfrm>
            <a:off x="325067" y="4738682"/>
            <a:ext cx="2370720" cy="152079"/>
          </a:xfrm>
        </p:spPr>
        <p:txBody>
          <a:bodyPr/>
          <a:lstStyle/>
          <a:p>
            <a:r>
              <a:rPr lang="en-GB" dirty="0"/>
              <a:t>NMC English language changes</a:t>
            </a:r>
          </a:p>
        </p:txBody>
      </p:sp>
      <p:pic>
        <p:nvPicPr>
          <p:cNvPr id="7" name="Picture 6">
            <a:extLst>
              <a:ext uri="{FF2B5EF4-FFF2-40B4-BE49-F238E27FC236}">
                <a16:creationId xmlns:a16="http://schemas.microsoft.com/office/drawing/2014/main" id="{4FD272B8-CBE1-5CA8-EFCD-C581A194C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037" y="1711239"/>
            <a:ext cx="1350996" cy="3027443"/>
          </a:xfrm>
          <a:prstGeom prst="rect">
            <a:avLst/>
          </a:prstGeom>
        </p:spPr>
      </p:pic>
      <p:pic>
        <p:nvPicPr>
          <p:cNvPr id="9" name="Graphic 8" descr="Clipboard Partially Checked outline">
            <a:extLst>
              <a:ext uri="{FF2B5EF4-FFF2-40B4-BE49-F238E27FC236}">
                <a16:creationId xmlns:a16="http://schemas.microsoft.com/office/drawing/2014/main" id="{AF08325F-E3C9-C4A9-678C-8A87FCB2E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4595" y="1028286"/>
            <a:ext cx="1233167" cy="1233167"/>
          </a:xfrm>
          <a:prstGeom prst="rect">
            <a:avLst/>
          </a:prstGeom>
        </p:spPr>
      </p:pic>
    </p:spTree>
    <p:extLst>
      <p:ext uri="{BB962C8B-B14F-4D97-AF65-F5344CB8AC3E}">
        <p14:creationId xmlns:p14="http://schemas.microsoft.com/office/powerpoint/2010/main" val="278544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8FF2-E481-82F7-5D82-9F9F57DF08F6}"/>
              </a:ext>
            </a:extLst>
          </p:cNvPr>
          <p:cNvSpPr>
            <a:spLocks noGrp="1"/>
          </p:cNvSpPr>
          <p:nvPr>
            <p:ph type="title"/>
          </p:nvPr>
        </p:nvSpPr>
        <p:spPr/>
        <p:txBody>
          <a:bodyPr/>
          <a:lstStyle/>
          <a:p>
            <a:r>
              <a:rPr lang="en-GB" dirty="0"/>
              <a:t>Completing a SIFE form</a:t>
            </a:r>
          </a:p>
        </p:txBody>
      </p:sp>
      <p:sp>
        <p:nvSpPr>
          <p:cNvPr id="3" name="Text Placeholder 2">
            <a:extLst>
              <a:ext uri="{FF2B5EF4-FFF2-40B4-BE49-F238E27FC236}">
                <a16:creationId xmlns:a16="http://schemas.microsoft.com/office/drawing/2014/main" id="{8ED12BE1-2648-466C-19DC-1ABA721578B7}"/>
              </a:ext>
            </a:extLst>
          </p:cNvPr>
          <p:cNvSpPr>
            <a:spLocks noGrp="1"/>
          </p:cNvSpPr>
          <p:nvPr>
            <p:ph type="body" sz="quarter" idx="13"/>
          </p:nvPr>
        </p:nvSpPr>
        <p:spPr>
          <a:xfrm>
            <a:off x="441819" y="1526429"/>
            <a:ext cx="6719130" cy="2830512"/>
          </a:xfrm>
        </p:spPr>
        <p:txBody>
          <a:bodyPr/>
          <a:lstStyle/>
          <a:p>
            <a:r>
              <a:rPr lang="en-GB" dirty="0"/>
              <a:t>The counter signatory will be asked for:</a:t>
            </a:r>
          </a:p>
          <a:p>
            <a:pPr marL="285750" indent="-285750">
              <a:buFont typeface="Wingdings" panose="05000000000000000000" pitchFamily="2" charset="2"/>
              <a:buChar char="ü"/>
            </a:pPr>
            <a:r>
              <a:rPr lang="en-GB" dirty="0"/>
              <a:t>Name and PIN</a:t>
            </a:r>
          </a:p>
          <a:p>
            <a:pPr marL="285750" indent="-285750">
              <a:buFont typeface="Wingdings" panose="05000000000000000000" pitchFamily="2" charset="2"/>
              <a:buChar char="ü"/>
            </a:pPr>
            <a:r>
              <a:rPr lang="en-GB" dirty="0"/>
              <a:t>Employer</a:t>
            </a:r>
          </a:p>
          <a:p>
            <a:pPr marL="285750" indent="-285750">
              <a:buFont typeface="Wingdings" panose="05000000000000000000" pitchFamily="2" charset="2"/>
              <a:buChar char="ü"/>
            </a:pPr>
            <a:r>
              <a:rPr lang="en-GB" dirty="0"/>
              <a:t>NHS Agenda for Change (</a:t>
            </a:r>
            <a:r>
              <a:rPr lang="en-GB" dirty="0" err="1"/>
              <a:t>AfC</a:t>
            </a:r>
            <a:r>
              <a:rPr lang="en-GB" dirty="0"/>
              <a:t>) Band or non-NHS equivalent. </a:t>
            </a:r>
            <a:r>
              <a:rPr lang="en-US" dirty="0"/>
              <a:t>If they are unable to provide an NHS equivalent band, they can include a short summary of their duties and </a:t>
            </a:r>
            <a:r>
              <a:rPr lang="en-US" dirty="0">
                <a:solidFill>
                  <a:srgbClr val="31006F"/>
                </a:solidFill>
              </a:rPr>
              <a:t>responsibilities</a:t>
            </a:r>
            <a:r>
              <a:rPr lang="en-US" dirty="0"/>
              <a:t>. They should be an NHS </a:t>
            </a:r>
            <a:r>
              <a:rPr lang="en-US"/>
              <a:t>Band 8a </a:t>
            </a:r>
            <a:r>
              <a:rPr lang="en-US" dirty="0"/>
              <a:t>(or non-NHS equivalent) or above.</a:t>
            </a:r>
          </a:p>
          <a:p>
            <a:pPr marL="285750" indent="-285750">
              <a:buFont typeface="Wingdings" panose="05000000000000000000" pitchFamily="2" charset="2"/>
              <a:buChar char="ü"/>
            </a:pPr>
            <a:r>
              <a:rPr lang="en-US" dirty="0"/>
              <a:t>Relationship to line manager</a:t>
            </a:r>
          </a:p>
          <a:p>
            <a:pPr marL="285750" indent="-285750">
              <a:buFont typeface="Wingdings" panose="05000000000000000000" pitchFamily="2" charset="2"/>
              <a:buChar char="ü"/>
            </a:pPr>
            <a:r>
              <a:rPr lang="en-US" dirty="0"/>
              <a:t>They must declare:</a:t>
            </a:r>
          </a:p>
          <a:p>
            <a:pPr marL="1028700" lvl="1">
              <a:buFont typeface="Wingdings" panose="05000000000000000000" pitchFamily="2" charset="2"/>
              <a:buChar char="ü"/>
            </a:pPr>
            <a:r>
              <a:rPr lang="en-US" dirty="0">
                <a:solidFill>
                  <a:srgbClr val="31006F"/>
                </a:solidFill>
                <a:latin typeface="Arial" panose="020B0604020202020204" pitchFamily="34" charset="0"/>
                <a:cs typeface="Arial" panose="020B0604020202020204" pitchFamily="34" charset="0"/>
              </a:rPr>
              <a:t>They have reviewed the information that the line manager has provided and are satisfied that it is accurate, objective and fair.</a:t>
            </a:r>
          </a:p>
          <a:p>
            <a:pPr marL="1028700" lvl="1">
              <a:buFont typeface="Wingdings" panose="05000000000000000000" pitchFamily="2" charset="2"/>
              <a:buChar char="ü"/>
            </a:pPr>
            <a:r>
              <a:rPr lang="en-US" dirty="0">
                <a:solidFill>
                  <a:srgbClr val="31006F"/>
                </a:solidFill>
                <a:latin typeface="Arial" panose="020B0604020202020204" pitchFamily="34" charset="0"/>
                <a:cs typeface="Arial" panose="020B0604020202020204" pitchFamily="34" charset="0"/>
              </a:rPr>
              <a:t>They are satisfied the line manager has exercised professional judgement.</a:t>
            </a:r>
          </a:p>
          <a:p>
            <a:pPr marL="285750" indent="-28575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062C7ABA-F409-C58E-3123-06E78DEBE423}"/>
              </a:ext>
            </a:extLst>
          </p:cNvPr>
          <p:cNvSpPr>
            <a:spLocks noGrp="1"/>
          </p:cNvSpPr>
          <p:nvPr>
            <p:ph type="body" sz="quarter" idx="14"/>
          </p:nvPr>
        </p:nvSpPr>
        <p:spPr>
          <a:xfrm>
            <a:off x="325067" y="4738682"/>
            <a:ext cx="2370720" cy="152079"/>
          </a:xfrm>
        </p:spPr>
        <p:txBody>
          <a:bodyPr/>
          <a:lstStyle/>
          <a:p>
            <a:r>
              <a:rPr lang="en-GB" dirty="0"/>
              <a:t>NMC English language changes</a:t>
            </a:r>
          </a:p>
        </p:txBody>
      </p:sp>
      <p:pic>
        <p:nvPicPr>
          <p:cNvPr id="6" name="Graphic 5" descr="Clipboard Partially Checked outline">
            <a:extLst>
              <a:ext uri="{FF2B5EF4-FFF2-40B4-BE49-F238E27FC236}">
                <a16:creationId xmlns:a16="http://schemas.microsoft.com/office/drawing/2014/main" id="{9B2D38BF-F984-F0FB-256B-17DA516F21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986" y="786559"/>
            <a:ext cx="1398693" cy="1398693"/>
          </a:xfrm>
          <a:prstGeom prst="rect">
            <a:avLst/>
          </a:prstGeom>
        </p:spPr>
      </p:pic>
      <p:pic>
        <p:nvPicPr>
          <p:cNvPr id="8" name="Picture 7">
            <a:extLst>
              <a:ext uri="{FF2B5EF4-FFF2-40B4-BE49-F238E27FC236}">
                <a16:creationId xmlns:a16="http://schemas.microsoft.com/office/drawing/2014/main" id="{6B4D743C-34AF-E413-EB6D-DD7AB1AF3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8133" y="2185252"/>
            <a:ext cx="1097992" cy="2629469"/>
          </a:xfrm>
          <a:prstGeom prst="rect">
            <a:avLst/>
          </a:prstGeom>
        </p:spPr>
      </p:pic>
    </p:spTree>
    <p:extLst>
      <p:ext uri="{BB962C8B-B14F-4D97-AF65-F5344CB8AC3E}">
        <p14:creationId xmlns:p14="http://schemas.microsoft.com/office/powerpoint/2010/main" val="356529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4088-DB22-F3A3-EDE6-88E28FFB9898}"/>
              </a:ext>
            </a:extLst>
          </p:cNvPr>
          <p:cNvSpPr>
            <a:spLocks noGrp="1"/>
          </p:cNvSpPr>
          <p:nvPr>
            <p:ph type="title"/>
          </p:nvPr>
        </p:nvSpPr>
        <p:spPr/>
        <p:txBody>
          <a:bodyPr/>
          <a:lstStyle/>
          <a:p>
            <a:r>
              <a:rPr lang="en-GB"/>
              <a:t>Next steps for the SIFE form</a:t>
            </a:r>
          </a:p>
        </p:txBody>
      </p:sp>
      <p:sp>
        <p:nvSpPr>
          <p:cNvPr id="3" name="Text Placeholder 2">
            <a:extLst>
              <a:ext uri="{FF2B5EF4-FFF2-40B4-BE49-F238E27FC236}">
                <a16:creationId xmlns:a16="http://schemas.microsoft.com/office/drawing/2014/main" id="{C41342B4-C2D3-FAD6-6487-B85A6D032666}"/>
              </a:ext>
            </a:extLst>
          </p:cNvPr>
          <p:cNvSpPr>
            <a:spLocks noGrp="1"/>
          </p:cNvSpPr>
          <p:nvPr>
            <p:ph type="body" sz="quarter" idx="13"/>
          </p:nvPr>
        </p:nvSpPr>
        <p:spPr/>
        <p:txBody>
          <a:bodyPr/>
          <a:lstStyle/>
          <a:p>
            <a:pPr>
              <a:spcBef>
                <a:spcPts val="600"/>
              </a:spcBef>
            </a:pPr>
            <a:r>
              <a:rPr lang="en-GB" sz="1600"/>
              <a:t>From Summer 2023:</a:t>
            </a:r>
          </a:p>
          <a:p>
            <a:pPr marL="285750" indent="-285750">
              <a:spcBef>
                <a:spcPts val="600"/>
              </a:spcBef>
              <a:buFont typeface="Arial" panose="020B0604020202020204" pitchFamily="34" charset="0"/>
              <a:buChar char="•"/>
            </a:pPr>
            <a:r>
              <a:rPr lang="en-GB" sz="1600"/>
              <a:t>Our online application system will be fully automated to accept applications using additional supporting information from employers.</a:t>
            </a:r>
          </a:p>
          <a:p>
            <a:pPr marL="285750" indent="-285750">
              <a:spcBef>
                <a:spcPts val="600"/>
              </a:spcBef>
              <a:buFont typeface="Arial" panose="020B0604020202020204" pitchFamily="34" charset="0"/>
              <a:buChar char="•"/>
            </a:pPr>
            <a:r>
              <a:rPr lang="en-GB" sz="1600"/>
              <a:t>Line managers and counter-signatories will provide their information via NMC Online</a:t>
            </a:r>
          </a:p>
          <a:p>
            <a:pPr marL="285750" indent="-285750">
              <a:spcBef>
                <a:spcPts val="600"/>
              </a:spcBef>
              <a:buFont typeface="Arial" panose="020B0604020202020204" pitchFamily="34" charset="0"/>
              <a:buChar char="•"/>
            </a:pPr>
            <a:r>
              <a:rPr lang="en-GB" sz="1600"/>
              <a:t>We will also start accepting SIFE for applicants who </a:t>
            </a:r>
            <a:r>
              <a:rPr lang="en-US" sz="1600"/>
              <a:t>miss the required test score by no more than 0.5 or half a grade</a:t>
            </a:r>
            <a:endParaRPr lang="en-GB" sz="1600"/>
          </a:p>
          <a:p>
            <a:pPr marL="285750" indent="-285750">
              <a:spcBef>
                <a:spcPts val="600"/>
              </a:spcBef>
              <a:buFont typeface="Arial" panose="020B0604020202020204" pitchFamily="34" charset="0"/>
              <a:buChar char="•"/>
            </a:pPr>
            <a:endParaRPr lang="en-GB" sz="1600"/>
          </a:p>
          <a:p>
            <a:pPr>
              <a:spcBef>
                <a:spcPts val="600"/>
              </a:spcBef>
            </a:pPr>
            <a:endParaRPr lang="en-GB" sz="1600"/>
          </a:p>
        </p:txBody>
      </p:sp>
      <p:sp>
        <p:nvSpPr>
          <p:cNvPr id="4" name="Text Placeholder 3">
            <a:extLst>
              <a:ext uri="{FF2B5EF4-FFF2-40B4-BE49-F238E27FC236}">
                <a16:creationId xmlns:a16="http://schemas.microsoft.com/office/drawing/2014/main" id="{1CAF8AC1-20B2-FE33-037B-154858B1A36A}"/>
              </a:ext>
            </a:extLst>
          </p:cNvPr>
          <p:cNvSpPr>
            <a:spLocks noGrp="1"/>
          </p:cNvSpPr>
          <p:nvPr>
            <p:ph type="body" sz="quarter" idx="14"/>
          </p:nvPr>
        </p:nvSpPr>
        <p:spPr>
          <a:xfrm>
            <a:off x="325066" y="4738682"/>
            <a:ext cx="2254847" cy="138113"/>
          </a:xfrm>
        </p:spPr>
        <p:txBody>
          <a:bodyPr/>
          <a:lstStyle/>
          <a:p>
            <a:r>
              <a:rPr lang="en-GB" dirty="0"/>
              <a:t>NMC English language changes</a:t>
            </a:r>
          </a:p>
        </p:txBody>
      </p:sp>
    </p:spTree>
    <p:extLst>
      <p:ext uri="{BB962C8B-B14F-4D97-AF65-F5344CB8AC3E}">
        <p14:creationId xmlns:p14="http://schemas.microsoft.com/office/powerpoint/2010/main" val="326160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7958-F1B7-4B5A-A08F-4CF769356C5F}"/>
              </a:ext>
            </a:extLst>
          </p:cNvPr>
          <p:cNvSpPr>
            <a:spLocks noGrp="1"/>
          </p:cNvSpPr>
          <p:nvPr>
            <p:ph type="title"/>
          </p:nvPr>
        </p:nvSpPr>
        <p:spPr>
          <a:xfrm>
            <a:off x="2364377" y="1717766"/>
            <a:ext cx="4441864" cy="921916"/>
          </a:xfrm>
        </p:spPr>
        <p:txBody>
          <a:bodyPr/>
          <a:lstStyle/>
          <a:p>
            <a:r>
              <a:rPr lang="en-GB"/>
              <a:t>Test combining changes</a:t>
            </a:r>
          </a:p>
        </p:txBody>
      </p:sp>
    </p:spTree>
    <p:extLst>
      <p:ext uri="{BB962C8B-B14F-4D97-AF65-F5344CB8AC3E}">
        <p14:creationId xmlns:p14="http://schemas.microsoft.com/office/powerpoint/2010/main" val="370526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0BC4-4C3C-57B1-196B-6C4C7317356F}"/>
              </a:ext>
            </a:extLst>
          </p:cNvPr>
          <p:cNvSpPr>
            <a:spLocks noGrp="1"/>
          </p:cNvSpPr>
          <p:nvPr>
            <p:ph type="title"/>
          </p:nvPr>
        </p:nvSpPr>
        <p:spPr/>
        <p:txBody>
          <a:bodyPr/>
          <a:lstStyle/>
          <a:p>
            <a:r>
              <a:rPr lang="en-GB" dirty="0"/>
              <a:t>Test combining changes</a:t>
            </a:r>
          </a:p>
        </p:txBody>
      </p:sp>
      <p:sp>
        <p:nvSpPr>
          <p:cNvPr id="3" name="Text Placeholder 2">
            <a:extLst>
              <a:ext uri="{FF2B5EF4-FFF2-40B4-BE49-F238E27FC236}">
                <a16:creationId xmlns:a16="http://schemas.microsoft.com/office/drawing/2014/main" id="{1C77726E-D98A-6EE8-8CAC-D35702F8F022}"/>
              </a:ext>
            </a:extLst>
          </p:cNvPr>
          <p:cNvSpPr>
            <a:spLocks noGrp="1"/>
          </p:cNvSpPr>
          <p:nvPr>
            <p:ph type="body" sz="quarter" idx="13"/>
          </p:nvPr>
        </p:nvSpPr>
        <p:spPr>
          <a:xfrm>
            <a:off x="441819" y="1314345"/>
            <a:ext cx="6719130" cy="2830512"/>
          </a:xfrm>
        </p:spPr>
        <p:txBody>
          <a:bodyPr/>
          <a:lstStyle/>
          <a:p>
            <a:pPr>
              <a:spcBef>
                <a:spcPts val="600"/>
              </a:spcBef>
            </a:pPr>
            <a:r>
              <a:rPr lang="en-GB" sz="1600" dirty="0"/>
              <a:t>Applicants can achieve the required mark across two test sittings if:</a:t>
            </a:r>
          </a:p>
          <a:p>
            <a:pPr marL="285750" indent="-285750">
              <a:spcBef>
                <a:spcPts val="600"/>
              </a:spcBef>
              <a:buFont typeface="Arial" panose="020B0604020202020204" pitchFamily="34" charset="0"/>
              <a:buChar char="•"/>
            </a:pPr>
            <a:r>
              <a:rPr lang="en-GB" sz="1600" dirty="0"/>
              <a:t>The tests are taken within </a:t>
            </a:r>
            <a:r>
              <a:rPr lang="en-GB" sz="1600" b="1" dirty="0">
                <a:solidFill>
                  <a:srgbClr val="DB3C8E"/>
                </a:solidFill>
              </a:rPr>
              <a:t>12 months </a:t>
            </a:r>
            <a:r>
              <a:rPr lang="en-GB" sz="1600" dirty="0"/>
              <a:t>of each other</a:t>
            </a:r>
          </a:p>
          <a:p>
            <a:pPr marL="285750" indent="-285750">
              <a:spcBef>
                <a:spcPts val="600"/>
              </a:spcBef>
              <a:buFont typeface="Arial" panose="020B0604020202020204" pitchFamily="34" charset="0"/>
              <a:buChar char="•"/>
            </a:pPr>
            <a:r>
              <a:rPr lang="en-GB" sz="1600" dirty="0"/>
              <a:t>The minimum test score is no more than </a:t>
            </a:r>
            <a:r>
              <a:rPr lang="en-GB" sz="1600" b="1" dirty="0">
                <a:solidFill>
                  <a:srgbClr val="DB3C8E"/>
                </a:solidFill>
              </a:rPr>
              <a:t>0.5 (IELTS) or half a grade (OET) below the required score </a:t>
            </a:r>
            <a:r>
              <a:rPr lang="en-GB" sz="1600" b="1">
                <a:solidFill>
                  <a:srgbClr val="DB3C8E"/>
                </a:solidFill>
              </a:rPr>
              <a:t>for only one </a:t>
            </a:r>
            <a:r>
              <a:rPr lang="en-GB" sz="1600" b="1" dirty="0">
                <a:solidFill>
                  <a:srgbClr val="DB3C8E"/>
                </a:solidFill>
              </a:rPr>
              <a:t>of the domains across the two sittings</a:t>
            </a:r>
            <a:endParaRPr lang="en-GB" sz="1600" dirty="0"/>
          </a:p>
          <a:p>
            <a:pPr marL="285750" indent="-285750">
              <a:spcBef>
                <a:spcPts val="600"/>
              </a:spcBef>
              <a:buFont typeface="Arial" panose="020B0604020202020204" pitchFamily="34" charset="0"/>
              <a:buChar char="•"/>
            </a:pPr>
            <a:r>
              <a:rPr lang="en-GB" sz="1600" dirty="0"/>
              <a:t>They’re tested in all four domains at the same time</a:t>
            </a:r>
          </a:p>
          <a:p>
            <a:pPr marL="285750" indent="-285750">
              <a:spcBef>
                <a:spcPts val="600"/>
              </a:spcBef>
              <a:buFont typeface="Arial" panose="020B0604020202020204" pitchFamily="34" charset="0"/>
              <a:buChar char="•"/>
            </a:pPr>
            <a:r>
              <a:rPr lang="en-GB" sz="1600" dirty="0"/>
              <a:t>Both tests are from the same test provider (IELTS or OET)</a:t>
            </a:r>
          </a:p>
          <a:p>
            <a:pPr marL="285750" indent="-285750">
              <a:spcBef>
                <a:spcPts val="600"/>
              </a:spcBef>
              <a:buFont typeface="Arial" panose="020B0604020202020204" pitchFamily="34" charset="0"/>
              <a:buChar char="•"/>
            </a:pPr>
            <a:r>
              <a:rPr lang="en-GB" sz="1600" dirty="0"/>
              <a:t>The tests are no more than two years old</a:t>
            </a:r>
          </a:p>
          <a:p>
            <a:pPr marL="285750" indent="-285750">
              <a:spcBef>
                <a:spcPts val="600"/>
              </a:spcBef>
              <a:buFont typeface="Arial" panose="020B0604020202020204" pitchFamily="34" charset="0"/>
              <a:buChar char="•"/>
            </a:pPr>
            <a:endParaRPr lang="en-GB" sz="800" dirty="0"/>
          </a:p>
          <a:p>
            <a:pPr>
              <a:spcBef>
                <a:spcPts val="600"/>
              </a:spcBef>
            </a:pPr>
            <a:r>
              <a:rPr lang="en-GB" sz="1600" dirty="0">
                <a:solidFill>
                  <a:schemeClr val="bg2"/>
                </a:solidFill>
              </a:rPr>
              <a:t>Our new </a:t>
            </a:r>
            <a:r>
              <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hlinkClick r:id="rId2"/>
              </a:rPr>
              <a:t>Test Combining Calculator </a:t>
            </a:r>
            <a:r>
              <a:rPr lang="en-GB" sz="1600" dirty="0">
                <a:solidFill>
                  <a:schemeClr val="bg2"/>
                </a:solidFill>
              </a:rPr>
              <a:t>allows applicants to check scores before they begin their application</a:t>
            </a:r>
            <a:r>
              <a:rPr lang="en-GB" sz="1600" dirty="0"/>
              <a:t>.</a:t>
            </a:r>
          </a:p>
        </p:txBody>
      </p:sp>
      <p:sp>
        <p:nvSpPr>
          <p:cNvPr id="4" name="Text Placeholder 3">
            <a:extLst>
              <a:ext uri="{FF2B5EF4-FFF2-40B4-BE49-F238E27FC236}">
                <a16:creationId xmlns:a16="http://schemas.microsoft.com/office/drawing/2014/main" id="{23309D01-6B54-CDDB-E438-6F646C5D4E7E}"/>
              </a:ext>
            </a:extLst>
          </p:cNvPr>
          <p:cNvSpPr>
            <a:spLocks noGrp="1"/>
          </p:cNvSpPr>
          <p:nvPr>
            <p:ph type="body" sz="quarter" idx="14"/>
          </p:nvPr>
        </p:nvSpPr>
        <p:spPr>
          <a:xfrm>
            <a:off x="325066" y="4738682"/>
            <a:ext cx="2280973" cy="199078"/>
          </a:xfrm>
        </p:spPr>
        <p:txBody>
          <a:bodyPr/>
          <a:lstStyle/>
          <a:p>
            <a:r>
              <a:rPr lang="en-GB" dirty="0"/>
              <a:t>NMC English language changes</a:t>
            </a:r>
          </a:p>
        </p:txBody>
      </p:sp>
    </p:spTree>
    <p:extLst>
      <p:ext uri="{BB962C8B-B14F-4D97-AF65-F5344CB8AC3E}">
        <p14:creationId xmlns:p14="http://schemas.microsoft.com/office/powerpoint/2010/main" val="71512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9E333C7-3C71-48DD-9D94-0F752BE5C970}"/>
              </a:ext>
            </a:extLst>
          </p:cNvPr>
          <p:cNvSpPr/>
          <p:nvPr/>
        </p:nvSpPr>
        <p:spPr>
          <a:xfrm>
            <a:off x="1577787" y="117165"/>
            <a:ext cx="5109883" cy="819671"/>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Combining test scores explained</a:t>
            </a:r>
          </a:p>
        </p:txBody>
      </p:sp>
      <p:graphicFrame>
        <p:nvGraphicFramePr>
          <p:cNvPr id="8" name="Table 7">
            <a:extLst>
              <a:ext uri="{FF2B5EF4-FFF2-40B4-BE49-F238E27FC236}">
                <a16:creationId xmlns:a16="http://schemas.microsoft.com/office/drawing/2014/main" id="{61B2E5AD-85B2-49B0-B356-475C224B1066}"/>
              </a:ext>
            </a:extLst>
          </p:cNvPr>
          <p:cNvGraphicFramePr>
            <a:graphicFrameLocks noGrp="1"/>
          </p:cNvGraphicFramePr>
          <p:nvPr/>
        </p:nvGraphicFramePr>
        <p:xfrm>
          <a:off x="243840" y="1154589"/>
          <a:ext cx="2240280" cy="1178560"/>
        </p:xfrm>
        <a:graphic>
          <a:graphicData uri="http://schemas.openxmlformats.org/drawingml/2006/table">
            <a:tbl>
              <a:tblPr firstRow="1" firstCol="1" bandRow="1"/>
              <a:tblGrid>
                <a:gridCol w="838200">
                  <a:extLst>
                    <a:ext uri="{9D8B030D-6E8A-4147-A177-3AD203B41FA5}">
                      <a16:colId xmlns:a16="http://schemas.microsoft.com/office/drawing/2014/main" val="1504564594"/>
                    </a:ext>
                  </a:extLst>
                </a:gridCol>
                <a:gridCol w="685800">
                  <a:extLst>
                    <a:ext uri="{9D8B030D-6E8A-4147-A177-3AD203B41FA5}">
                      <a16:colId xmlns:a16="http://schemas.microsoft.com/office/drawing/2014/main" val="1100752091"/>
                    </a:ext>
                  </a:extLst>
                </a:gridCol>
                <a:gridCol w="716280">
                  <a:extLst>
                    <a:ext uri="{9D8B030D-6E8A-4147-A177-3AD203B41FA5}">
                      <a16:colId xmlns:a16="http://schemas.microsoft.com/office/drawing/2014/main" val="2879889849"/>
                    </a:ext>
                  </a:extLst>
                </a:gridCol>
              </a:tblGrid>
              <a:tr h="203200">
                <a:tc>
                  <a:txBody>
                    <a:bodyPr/>
                    <a:lstStyle/>
                    <a:p>
                      <a:r>
                        <a:rPr lang="en-GB" sz="120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(A)</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OET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IELTS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876339"/>
                  </a:ext>
                </a:extLst>
              </a:tr>
              <a:tr h="203200">
                <a:tc>
                  <a:txBody>
                    <a:bodyPr/>
                    <a:lstStyle/>
                    <a:p>
                      <a:pPr algn="l"/>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Reading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 350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47726"/>
                  </a:ext>
                </a:extLst>
              </a:tr>
              <a:tr h="203200">
                <a:tc>
                  <a:txBody>
                    <a:bodyPr/>
                    <a:lstStyle/>
                    <a:p>
                      <a:pPr algn="l"/>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Listening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 350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398128"/>
                  </a:ext>
                </a:extLst>
              </a:tr>
              <a:tr h="203200">
                <a:tc>
                  <a:txBody>
                    <a:bodyPr/>
                    <a:lstStyle/>
                    <a:p>
                      <a:pPr algn="l"/>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Speaking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 350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091803"/>
                  </a:ext>
                </a:extLst>
              </a:tr>
              <a:tr h="203200">
                <a:tc>
                  <a:txBody>
                    <a:bodyPr/>
                    <a:lstStyle/>
                    <a:p>
                      <a:pPr algn="l"/>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 300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660695"/>
                  </a:ext>
                </a:extLst>
              </a:tr>
            </a:tbl>
          </a:graphicData>
        </a:graphic>
      </p:graphicFrame>
      <p:sp>
        <p:nvSpPr>
          <p:cNvPr id="10" name="TextBox 9">
            <a:extLst>
              <a:ext uri="{FF2B5EF4-FFF2-40B4-BE49-F238E27FC236}">
                <a16:creationId xmlns:a16="http://schemas.microsoft.com/office/drawing/2014/main" id="{66AD884A-726C-46AE-9876-D6972A21840A}"/>
              </a:ext>
            </a:extLst>
          </p:cNvPr>
          <p:cNvSpPr txBox="1"/>
          <p:nvPr/>
        </p:nvSpPr>
        <p:spPr>
          <a:xfrm>
            <a:off x="2670810" y="1379042"/>
            <a:ext cx="5021580" cy="954107"/>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This table shows the </a:t>
            </a:r>
            <a:r>
              <a:rPr kumimoji="0" lang="en-GB" sz="14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required scores.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It is important to note that we have not reduced the required scores.</a:t>
            </a:r>
            <a:endParaRPr kumimoji="0" lang="en-GB" sz="1400" b="0"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7B1FDF1-1F2B-442A-A758-7972E1531722}"/>
              </a:ext>
            </a:extLst>
          </p:cNvPr>
          <p:cNvGraphicFramePr>
            <a:graphicFrameLocks noGrp="1"/>
          </p:cNvGraphicFramePr>
          <p:nvPr/>
        </p:nvGraphicFramePr>
        <p:xfrm>
          <a:off x="243840" y="2868613"/>
          <a:ext cx="2286000" cy="1503680"/>
        </p:xfrm>
        <a:graphic>
          <a:graphicData uri="http://schemas.openxmlformats.org/drawingml/2006/table">
            <a:tbl>
              <a:tblPr firstRow="1" firstCol="1" bandRow="1"/>
              <a:tblGrid>
                <a:gridCol w="841041">
                  <a:extLst>
                    <a:ext uri="{9D8B030D-6E8A-4147-A177-3AD203B41FA5}">
                      <a16:colId xmlns:a16="http://schemas.microsoft.com/office/drawing/2014/main" val="3214004580"/>
                    </a:ext>
                  </a:extLst>
                </a:gridCol>
                <a:gridCol w="682959">
                  <a:extLst>
                    <a:ext uri="{9D8B030D-6E8A-4147-A177-3AD203B41FA5}">
                      <a16:colId xmlns:a16="http://schemas.microsoft.com/office/drawing/2014/main" val="4192422323"/>
                    </a:ext>
                  </a:extLst>
                </a:gridCol>
                <a:gridCol w="762000">
                  <a:extLst>
                    <a:ext uri="{9D8B030D-6E8A-4147-A177-3AD203B41FA5}">
                      <a16:colId xmlns:a16="http://schemas.microsoft.com/office/drawing/2014/main" val="842228489"/>
                    </a:ext>
                  </a:extLst>
                </a:gridCol>
              </a:tblGrid>
              <a:tr h="203200">
                <a:tc>
                  <a:txBody>
                    <a:bodyPr/>
                    <a:lstStyle/>
                    <a:p>
                      <a:r>
                        <a:rPr lang="en-GB" sz="1200">
                          <a:solidFill>
                            <a:schemeClr val="accent3"/>
                          </a:solidFill>
                          <a:effectLst/>
                          <a:latin typeface="Arial" panose="020B0604020202020204" pitchFamily="34" charset="0"/>
                          <a:ea typeface="Times New Roman" panose="02020603050405020304" pitchFamily="18" charset="0"/>
                          <a:cs typeface="Arial" panose="020B0604020202020204" pitchFamily="34" charset="0"/>
                        </a:rPr>
                        <a:t>(B)</a:t>
                      </a:r>
                      <a:endParaRPr lang="en-GB" sz="120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OET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IELTS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22857"/>
                  </a:ext>
                </a:extLst>
              </a:tr>
              <a:tr h="203200">
                <a:tc>
                  <a:txBody>
                    <a:bodyPr/>
                    <a:lstStyle/>
                    <a:p>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Reading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 300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665006"/>
                  </a:ext>
                </a:extLst>
              </a:tr>
              <a:tr h="203200">
                <a:tc>
                  <a:txBody>
                    <a:bodyPr/>
                    <a:lstStyle/>
                    <a:p>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Listening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 300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840757"/>
                  </a:ext>
                </a:extLst>
              </a:tr>
              <a:tr h="203200">
                <a:tc>
                  <a:txBody>
                    <a:bodyPr/>
                    <a:lstStyle/>
                    <a:p>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Speaking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 300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258689"/>
                  </a:ext>
                </a:extLst>
              </a:tr>
              <a:tr h="203200">
                <a:tc>
                  <a:txBody>
                    <a:bodyPr/>
                    <a:lstStyle/>
                    <a:p>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Writing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 250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828125"/>
                  </a:ext>
                </a:extLst>
              </a:tr>
            </a:tbl>
          </a:graphicData>
        </a:graphic>
      </p:graphicFrame>
      <p:sp>
        <p:nvSpPr>
          <p:cNvPr id="12" name="Rectangle 1">
            <a:extLst>
              <a:ext uri="{FF2B5EF4-FFF2-40B4-BE49-F238E27FC236}">
                <a16:creationId xmlns:a16="http://schemas.microsoft.com/office/drawing/2014/main" id="{77A215D1-86CA-4CF4-83EA-514890767174}"/>
              </a:ext>
            </a:extLst>
          </p:cNvPr>
          <p:cNvSpPr>
            <a:spLocks noChangeArrowheads="1"/>
          </p:cNvSpPr>
          <p:nvPr/>
        </p:nvSpPr>
        <p:spPr bwMode="auto">
          <a:xfrm>
            <a:off x="3429000" y="2411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5A9B"/>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DB07EA4-0613-43FA-845A-1A8962FA7AD7}"/>
              </a:ext>
            </a:extLst>
          </p:cNvPr>
          <p:cNvSpPr txBox="1"/>
          <p:nvPr/>
        </p:nvSpPr>
        <p:spPr>
          <a:xfrm>
            <a:off x="2670810" y="3014166"/>
            <a:ext cx="4666927" cy="138499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To combine two tests, applicants must still achieve the required scores shown in Table A, in either of the two tests being combined.</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3C8E"/>
                </a:solidFill>
                <a:effectLst/>
                <a:uLnTx/>
                <a:uFillTx/>
                <a:latin typeface="Arial" panose="020B0604020202020204" pitchFamily="34" charset="0"/>
                <a:ea typeface="Times New Roman" panose="02020603050405020304" pitchFamily="18" charset="0"/>
                <a:cs typeface="Times New Roman" panose="02020603050405020304" pitchFamily="18" charset="0"/>
              </a:rPr>
              <a:t>The rest of the scores – in either test – must not be lower than those shown in Table B.</a:t>
            </a:r>
          </a:p>
        </p:txBody>
      </p:sp>
    </p:spTree>
    <p:extLst>
      <p:ext uri="{BB962C8B-B14F-4D97-AF65-F5344CB8AC3E}">
        <p14:creationId xmlns:p14="http://schemas.microsoft.com/office/powerpoint/2010/main" val="317773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9D9F-E31F-010A-3482-AA37F8B94C05}"/>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107936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D418-6F60-2DA7-696C-5D6DB7E20AC2}"/>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F80FA59D-A58C-1A85-E61A-8C3081EAF33B}"/>
              </a:ext>
            </a:extLst>
          </p:cNvPr>
          <p:cNvSpPr>
            <a:spLocks noGrp="1"/>
          </p:cNvSpPr>
          <p:nvPr>
            <p:ph type="body" sz="quarter" idx="13"/>
          </p:nvPr>
        </p:nvSpPr>
        <p:spPr>
          <a:xfrm>
            <a:off x="441325" y="1354138"/>
            <a:ext cx="5295596" cy="2830512"/>
          </a:xfrm>
        </p:spPr>
        <p:txBody>
          <a:bodyPr/>
          <a:lstStyle/>
          <a:p>
            <a:pPr marL="285750" indent="-285750">
              <a:lnSpc>
                <a:spcPct val="100000"/>
              </a:lnSpc>
              <a:spcBef>
                <a:spcPts val="600"/>
              </a:spcBef>
              <a:buFont typeface="Arial" panose="020B0604020202020204" pitchFamily="34" charset="0"/>
              <a:buChar char="•"/>
            </a:pPr>
            <a:r>
              <a:rPr lang="en-GB" sz="1600" dirty="0"/>
              <a:t>Finalising implementing current changes in summer 2023</a:t>
            </a:r>
          </a:p>
          <a:p>
            <a:pPr marL="285750" indent="-285750">
              <a:lnSpc>
                <a:spcPct val="100000"/>
              </a:lnSpc>
              <a:spcBef>
                <a:spcPts val="600"/>
              </a:spcBef>
              <a:buFont typeface="Arial" panose="020B0604020202020204" pitchFamily="34" charset="0"/>
              <a:buChar char="•"/>
            </a:pPr>
            <a:r>
              <a:rPr lang="en-US" sz="1600" dirty="0"/>
              <a:t>Monitoring and evaluation of changes</a:t>
            </a:r>
          </a:p>
          <a:p>
            <a:pPr marL="285750" indent="-285750">
              <a:lnSpc>
                <a:spcPct val="100000"/>
              </a:lnSpc>
              <a:spcBef>
                <a:spcPts val="600"/>
              </a:spcBef>
              <a:buFont typeface="Arial" panose="020B0604020202020204" pitchFamily="34" charset="0"/>
              <a:buChar char="•"/>
            </a:pPr>
            <a:r>
              <a:rPr lang="en-GB" sz="1600" dirty="0">
                <a:solidFill>
                  <a:srgbClr val="31006F"/>
                </a:solidFill>
              </a:rPr>
              <a:t>Phase 2 of our review with next report to Council in March 2024:</a:t>
            </a:r>
          </a:p>
          <a:p>
            <a:pPr marL="540000" lvl="1">
              <a:spcBef>
                <a:spcPts val="600"/>
              </a:spcBef>
              <a:buFont typeface="Arial" panose="020B0604020202020204" pitchFamily="34" charset="0"/>
              <a:buChar char="•"/>
            </a:pPr>
            <a:r>
              <a:rPr lang="en-GB" sz="1600" dirty="0">
                <a:solidFill>
                  <a:srgbClr val="31006F"/>
                </a:solidFill>
                <a:cs typeface="Arial"/>
              </a:rPr>
              <a:t>Considering other responses to the consultation, including test scores </a:t>
            </a:r>
          </a:p>
          <a:p>
            <a:pPr marL="540000" lvl="1">
              <a:spcBef>
                <a:spcPts val="600"/>
              </a:spcBef>
              <a:buFont typeface="Arial" panose="020B0604020202020204" pitchFamily="34" charset="0"/>
              <a:buChar char="•"/>
            </a:pPr>
            <a:r>
              <a:rPr lang="en-US" sz="1600" dirty="0">
                <a:solidFill>
                  <a:srgbClr val="31006F"/>
                </a:solidFill>
                <a:cs typeface="Arial"/>
              </a:rPr>
              <a:t>Further consideration of post-graduate qualifications</a:t>
            </a:r>
          </a:p>
          <a:p>
            <a:pPr marL="540000" lvl="1">
              <a:spcBef>
                <a:spcPts val="600"/>
              </a:spcBef>
              <a:buFont typeface="Arial" panose="020B0604020202020204" pitchFamily="34" charset="0"/>
              <a:buChar char="•"/>
            </a:pPr>
            <a:r>
              <a:rPr lang="en-US" sz="1600" dirty="0">
                <a:solidFill>
                  <a:srgbClr val="31006F"/>
                </a:solidFill>
                <a:cs typeface="Arial"/>
              </a:rPr>
              <a:t>Considering whether we can expand the range of professionals who can provide SIFE</a:t>
            </a:r>
          </a:p>
          <a:p>
            <a:pPr marL="1028700" lvl="1">
              <a:spcBef>
                <a:spcPts val="600"/>
              </a:spcBef>
              <a:buFont typeface="Arial" panose="020B0604020202020204" pitchFamily="34" charset="0"/>
              <a:buChar char="•"/>
            </a:pPr>
            <a:endParaRPr lang="en-GB" sz="1600" dirty="0">
              <a:cs typeface="Arial"/>
            </a:endParaRPr>
          </a:p>
          <a:p>
            <a:pPr marL="1028700" lvl="1">
              <a:spcBef>
                <a:spcPts val="600"/>
              </a:spcBef>
              <a:buFont typeface="Arial" panose="020B0604020202020204" pitchFamily="34" charset="0"/>
              <a:buChar char="•"/>
            </a:pPr>
            <a:endParaRPr lang="en-GB" sz="1600" dirty="0"/>
          </a:p>
          <a:p>
            <a:pPr marL="285750" indent="-285750">
              <a:lnSpc>
                <a:spcPct val="100000"/>
              </a:lnSpc>
              <a:spcBef>
                <a:spcPts val="600"/>
              </a:spcBef>
              <a:buFont typeface="Arial" panose="020B0604020202020204" pitchFamily="34" charset="0"/>
              <a:buChar char="•"/>
            </a:pPr>
            <a:endParaRPr lang="en-GB" sz="1600" dirty="0"/>
          </a:p>
          <a:p>
            <a:pPr marL="285750" indent="-285750">
              <a:lnSpc>
                <a:spcPct val="100000"/>
              </a:lnSpc>
              <a:spcBef>
                <a:spcPts val="600"/>
              </a:spcBef>
              <a:buFont typeface="Arial" panose="020B0604020202020204" pitchFamily="34" charset="0"/>
              <a:buChar char="•"/>
            </a:pPr>
            <a:endParaRPr lang="en-GB" sz="1600" dirty="0"/>
          </a:p>
          <a:p>
            <a:pPr>
              <a:lnSpc>
                <a:spcPct val="100000"/>
              </a:lnSpc>
              <a:spcBef>
                <a:spcPts val="600"/>
              </a:spcBef>
            </a:pPr>
            <a:endParaRPr lang="en-GB" sz="1600" dirty="0"/>
          </a:p>
          <a:p>
            <a:pPr>
              <a:lnSpc>
                <a:spcPct val="100000"/>
              </a:lnSpc>
              <a:spcBef>
                <a:spcPts val="600"/>
              </a:spcBef>
            </a:pPr>
            <a:endParaRPr lang="en-GB" sz="1600" dirty="0"/>
          </a:p>
        </p:txBody>
      </p:sp>
      <p:sp>
        <p:nvSpPr>
          <p:cNvPr id="4" name="Text Placeholder 3">
            <a:extLst>
              <a:ext uri="{FF2B5EF4-FFF2-40B4-BE49-F238E27FC236}">
                <a16:creationId xmlns:a16="http://schemas.microsoft.com/office/drawing/2014/main" id="{6F42ED7A-7173-9EF6-BCB1-D38D232BC439}"/>
              </a:ext>
            </a:extLst>
          </p:cNvPr>
          <p:cNvSpPr>
            <a:spLocks noGrp="1"/>
          </p:cNvSpPr>
          <p:nvPr>
            <p:ph type="body" sz="quarter" idx="14"/>
          </p:nvPr>
        </p:nvSpPr>
        <p:spPr>
          <a:xfrm>
            <a:off x="325067" y="4738682"/>
            <a:ext cx="2336246" cy="138113"/>
          </a:xfrm>
        </p:spPr>
        <p:txBody>
          <a:bodyPr/>
          <a:lstStyle/>
          <a:p>
            <a:r>
              <a:rPr lang="en-GB" dirty="0"/>
              <a:t>NMC English language changes</a:t>
            </a:r>
          </a:p>
        </p:txBody>
      </p:sp>
    </p:spTree>
    <p:extLst>
      <p:ext uri="{BB962C8B-B14F-4D97-AF65-F5344CB8AC3E}">
        <p14:creationId xmlns:p14="http://schemas.microsoft.com/office/powerpoint/2010/main" val="394972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0B08-2750-9B95-C576-64DA7F22166C}"/>
              </a:ext>
            </a:extLst>
          </p:cNvPr>
          <p:cNvSpPr>
            <a:spLocks noGrp="1"/>
          </p:cNvSpPr>
          <p:nvPr>
            <p:ph type="title"/>
          </p:nvPr>
        </p:nvSpPr>
        <p:spPr/>
        <p:txBody>
          <a:bodyPr/>
          <a:lstStyle/>
          <a:p>
            <a:r>
              <a:rPr lang="en-GB"/>
              <a:t>Useful links</a:t>
            </a:r>
          </a:p>
        </p:txBody>
      </p:sp>
      <p:sp>
        <p:nvSpPr>
          <p:cNvPr id="3" name="Text Placeholder 2">
            <a:extLst>
              <a:ext uri="{FF2B5EF4-FFF2-40B4-BE49-F238E27FC236}">
                <a16:creationId xmlns:a16="http://schemas.microsoft.com/office/drawing/2014/main" id="{FDD69CD4-8523-9F1D-D565-44AABF0681F8}"/>
              </a:ext>
            </a:extLst>
          </p:cNvPr>
          <p:cNvSpPr>
            <a:spLocks noGrp="1"/>
          </p:cNvSpPr>
          <p:nvPr>
            <p:ph type="body" sz="quarter" idx="13"/>
          </p:nvPr>
        </p:nvSpPr>
        <p:spPr>
          <a:xfrm>
            <a:off x="474408" y="1239838"/>
            <a:ext cx="5295596" cy="2830512"/>
          </a:xfrm>
        </p:spPr>
        <p:txBody>
          <a:bodyPr/>
          <a:lstStyle/>
          <a:p>
            <a:pPr marR="0" lvl="0" algn="l" defTabSz="457200" rtl="0" eaLnBrk="0" fontAlgn="base" latinLnBrk="0" hangingPunct="0">
              <a:lnSpc>
                <a:spcPct val="100000"/>
              </a:lnSpc>
              <a:spcBef>
                <a:spcPct val="20000"/>
              </a:spcBef>
              <a:spcAft>
                <a:spcPct val="0"/>
              </a:spcAft>
              <a:buClrTx/>
              <a:buSzTx/>
              <a:tabLst/>
              <a:defRPr/>
            </a:pPr>
            <a:endParaRPr kumimoji="0" lang="en-GB" sz="14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hlinkClick r:id="rId2"/>
              </a:rPr>
              <a:t>English language requirements - The Nursing and Midwifery Council (nmc.org.uk)</a:t>
            </a:r>
            <a:endPar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1600" dirty="0">
                <a:hlinkClick r:id="rId3"/>
              </a:rPr>
              <a:t>Guidance on registration language requirements (nmc.org.uk)</a:t>
            </a:r>
            <a:endPar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hlinkClick r:id="rId4"/>
              </a:rPr>
              <a:t>Test Combining Calculator </a:t>
            </a:r>
            <a:r>
              <a:rPr kumimoji="0" lang="en-GB" sz="1600" b="0" i="0" u="none" strike="noStrike" kern="1200" cap="none" spc="0" normalizeH="0" baseline="0" noProof="0" dirty="0">
                <a:ln>
                  <a:noFill/>
                </a:ln>
                <a:solidFill>
                  <a:srgbClr val="005961"/>
                </a:solidFill>
                <a:effectLst/>
                <a:uLnTx/>
                <a:uFillTx/>
                <a:latin typeface="Arial" panose="020B0604020202020204" pitchFamily="34" charset="0"/>
                <a:ea typeface="+mn-ea"/>
                <a:cs typeface="Arial" panose="020B0604020202020204" pitchFamily="34" charset="0"/>
              </a:rPr>
              <a:t>– This allows applicant to input test scores and understand what the results means for them in terms of test combining</a:t>
            </a:r>
          </a:p>
          <a:p>
            <a:endParaRPr lang="en-GB" dirty="0"/>
          </a:p>
        </p:txBody>
      </p:sp>
      <p:sp>
        <p:nvSpPr>
          <p:cNvPr id="4" name="Text Placeholder 3">
            <a:extLst>
              <a:ext uri="{FF2B5EF4-FFF2-40B4-BE49-F238E27FC236}">
                <a16:creationId xmlns:a16="http://schemas.microsoft.com/office/drawing/2014/main" id="{D674BFE8-4ABF-92F6-1BD9-EB6CE85A5B70}"/>
              </a:ext>
            </a:extLst>
          </p:cNvPr>
          <p:cNvSpPr>
            <a:spLocks noGrp="1"/>
          </p:cNvSpPr>
          <p:nvPr>
            <p:ph type="body" sz="quarter" idx="14"/>
          </p:nvPr>
        </p:nvSpPr>
        <p:spPr>
          <a:xfrm>
            <a:off x="325066" y="4738682"/>
            <a:ext cx="2180533" cy="152079"/>
          </a:xfrm>
        </p:spPr>
        <p:txBody>
          <a:bodyPr/>
          <a:lstStyle/>
          <a:p>
            <a:r>
              <a:rPr lang="en-GB" dirty="0"/>
              <a:t>NMC English language changes</a:t>
            </a:r>
          </a:p>
        </p:txBody>
      </p:sp>
    </p:spTree>
    <p:extLst>
      <p:ext uri="{BB962C8B-B14F-4D97-AF65-F5344CB8AC3E}">
        <p14:creationId xmlns:p14="http://schemas.microsoft.com/office/powerpoint/2010/main" val="18049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32FF-27B9-DFC3-6D80-B27FADCA6663}"/>
              </a:ext>
            </a:extLst>
          </p:cNvPr>
          <p:cNvSpPr>
            <a:spLocks noGrp="1"/>
          </p:cNvSpPr>
          <p:nvPr>
            <p:ph type="title"/>
          </p:nvPr>
        </p:nvSpPr>
        <p:spPr/>
        <p:txBody>
          <a:bodyPr/>
          <a:lstStyle/>
          <a:p>
            <a:r>
              <a:rPr lang="en-GB"/>
              <a:t>What we will cover in this session</a:t>
            </a:r>
          </a:p>
        </p:txBody>
      </p:sp>
      <p:sp>
        <p:nvSpPr>
          <p:cNvPr id="3" name="Text Placeholder 2">
            <a:extLst>
              <a:ext uri="{FF2B5EF4-FFF2-40B4-BE49-F238E27FC236}">
                <a16:creationId xmlns:a16="http://schemas.microsoft.com/office/drawing/2014/main" id="{ED97FA98-D0D9-44BD-0405-8AE47240CA6C}"/>
              </a:ext>
            </a:extLst>
          </p:cNvPr>
          <p:cNvSpPr>
            <a:spLocks noGrp="1"/>
          </p:cNvSpPr>
          <p:nvPr>
            <p:ph type="body" sz="quarter" idx="13"/>
          </p:nvPr>
        </p:nvSpPr>
        <p:spPr/>
        <p:txBody>
          <a:bodyPr/>
          <a:lstStyle/>
          <a:p>
            <a:pPr marL="342900" indent="-342900">
              <a:spcBef>
                <a:spcPts val="600"/>
              </a:spcBef>
              <a:spcAft>
                <a:spcPts val="600"/>
              </a:spcAft>
              <a:buFont typeface="+mj-lt"/>
              <a:buAutoNum type="arabicPeriod"/>
            </a:pPr>
            <a:r>
              <a:rPr lang="en-GB" sz="1600" dirty="0"/>
              <a:t>Context and our current requirements</a:t>
            </a:r>
          </a:p>
          <a:p>
            <a:pPr marL="342900" indent="-342900">
              <a:spcBef>
                <a:spcPts val="600"/>
              </a:spcBef>
              <a:spcAft>
                <a:spcPts val="600"/>
              </a:spcAft>
              <a:buFont typeface="+mj-lt"/>
              <a:buAutoNum type="arabicPeriod"/>
            </a:pPr>
            <a:r>
              <a:rPr lang="en-GB" sz="1600" dirty="0">
                <a:solidFill>
                  <a:srgbClr val="005A9B"/>
                </a:solidFill>
              </a:rPr>
              <a:t>Overview</a:t>
            </a:r>
            <a:r>
              <a:rPr lang="en-GB" sz="1600" dirty="0"/>
              <a:t> of changes made in February 2023:</a:t>
            </a:r>
          </a:p>
          <a:p>
            <a:pPr marL="1085850" lvl="1" indent="-342900">
              <a:spcBef>
                <a:spcPts val="600"/>
              </a:spcBef>
              <a:spcAft>
                <a:spcPts val="600"/>
              </a:spcAft>
              <a:buFont typeface="Arial" panose="020B0604020202020204" pitchFamily="34" charset="0"/>
              <a:buChar char="•"/>
            </a:pPr>
            <a:r>
              <a:rPr lang="en-GB" sz="1600" dirty="0">
                <a:solidFill>
                  <a:srgbClr val="005A9B"/>
                </a:solidFill>
              </a:rPr>
              <a:t>Additional supporting information from employers (SIFE) using a manual process</a:t>
            </a:r>
          </a:p>
          <a:p>
            <a:pPr marL="1085850" lvl="1" indent="-342900">
              <a:spcBef>
                <a:spcPts val="600"/>
              </a:spcBef>
              <a:spcAft>
                <a:spcPts val="600"/>
              </a:spcAft>
              <a:buFont typeface="Arial" panose="020B0604020202020204" pitchFamily="34" charset="0"/>
              <a:buChar char="•"/>
            </a:pPr>
            <a:r>
              <a:rPr lang="en-GB" sz="1600" dirty="0">
                <a:solidFill>
                  <a:srgbClr val="005A9B"/>
                </a:solidFill>
              </a:rPr>
              <a:t>Changes to test score combining with examples</a:t>
            </a:r>
            <a:endParaRPr lang="en-GB" sz="1600" dirty="0"/>
          </a:p>
          <a:p>
            <a:pPr marL="342900" indent="-342900">
              <a:spcBef>
                <a:spcPts val="600"/>
              </a:spcBef>
              <a:spcAft>
                <a:spcPts val="600"/>
              </a:spcAft>
              <a:buFont typeface="+mj-lt"/>
              <a:buAutoNum type="arabicPeriod"/>
            </a:pPr>
            <a:r>
              <a:rPr lang="en-GB" sz="1600" dirty="0"/>
              <a:t>Next steps</a:t>
            </a:r>
          </a:p>
          <a:p>
            <a:pPr marL="342900" indent="-342900">
              <a:buFont typeface="+mj-lt"/>
              <a:buAutoNum type="arabicPeriod"/>
            </a:pPr>
            <a:endParaRPr lang="en-GB" sz="1600" dirty="0"/>
          </a:p>
          <a:p>
            <a:pPr marL="342900" indent="-342900">
              <a:buFont typeface="+mj-lt"/>
              <a:buAutoNum type="arabicPeriod"/>
            </a:pPr>
            <a:endParaRPr lang="en-GB" sz="1600" dirty="0"/>
          </a:p>
        </p:txBody>
      </p:sp>
      <p:sp>
        <p:nvSpPr>
          <p:cNvPr id="4" name="Text Placeholder 3">
            <a:extLst>
              <a:ext uri="{FF2B5EF4-FFF2-40B4-BE49-F238E27FC236}">
                <a16:creationId xmlns:a16="http://schemas.microsoft.com/office/drawing/2014/main" id="{9C07BFCE-0737-F0DE-F69F-D89D326B6D3B}"/>
              </a:ext>
            </a:extLst>
          </p:cNvPr>
          <p:cNvSpPr>
            <a:spLocks noGrp="1"/>
          </p:cNvSpPr>
          <p:nvPr>
            <p:ph type="body" sz="quarter" idx="14"/>
          </p:nvPr>
        </p:nvSpPr>
        <p:spPr>
          <a:xfrm>
            <a:off x="325066" y="4738682"/>
            <a:ext cx="2337451" cy="152079"/>
          </a:xfrm>
        </p:spPr>
        <p:txBody>
          <a:bodyPr/>
          <a:lstStyle/>
          <a:p>
            <a:r>
              <a:rPr lang="en-GB" dirty="0"/>
              <a:t>NMC English Language Changes</a:t>
            </a:r>
          </a:p>
        </p:txBody>
      </p:sp>
    </p:spTree>
    <p:extLst>
      <p:ext uri="{BB962C8B-B14F-4D97-AF65-F5344CB8AC3E}">
        <p14:creationId xmlns:p14="http://schemas.microsoft.com/office/powerpoint/2010/main" val="23564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3B7F-DEB6-4C12-9285-AE412729E99B}"/>
              </a:ext>
            </a:extLst>
          </p:cNvPr>
          <p:cNvSpPr>
            <a:spLocks noGrp="1"/>
          </p:cNvSpPr>
          <p:nvPr>
            <p:ph type="title"/>
          </p:nvPr>
        </p:nvSpPr>
        <p:spPr>
          <a:xfrm>
            <a:off x="2549562" y="1631340"/>
            <a:ext cx="2406274" cy="1294739"/>
          </a:xfrm>
        </p:spPr>
        <p:txBody>
          <a:bodyPr/>
          <a:lstStyle/>
          <a:p>
            <a:pPr algn="ctr"/>
            <a:r>
              <a:rPr lang="en-GB" dirty="0"/>
              <a:t>Thank </a:t>
            </a:r>
            <a:br>
              <a:rPr lang="en-GB" dirty="0"/>
            </a:br>
            <a:r>
              <a:rPr lang="en-GB" dirty="0"/>
              <a:t>you!</a:t>
            </a:r>
          </a:p>
        </p:txBody>
      </p:sp>
    </p:spTree>
    <p:extLst>
      <p:ext uri="{BB962C8B-B14F-4D97-AF65-F5344CB8AC3E}">
        <p14:creationId xmlns:p14="http://schemas.microsoft.com/office/powerpoint/2010/main" val="379348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F9E6-C066-489A-9A23-90196A5F827D}"/>
              </a:ext>
            </a:extLst>
          </p:cNvPr>
          <p:cNvSpPr>
            <a:spLocks noGrp="1"/>
          </p:cNvSpPr>
          <p:nvPr>
            <p:ph type="title"/>
          </p:nvPr>
        </p:nvSpPr>
        <p:spPr>
          <a:xfrm>
            <a:off x="427978" y="436310"/>
            <a:ext cx="6718636" cy="541345"/>
          </a:xfrm>
        </p:spPr>
        <p:txBody>
          <a:bodyPr/>
          <a:lstStyle/>
          <a:p>
            <a:r>
              <a:rPr lang="en-GB" altLang="en-US" sz="2800">
                <a:latin typeface="Arial" panose="020B0604020202020204" pitchFamily="34" charset="0"/>
              </a:rPr>
              <a:t>Our English </a:t>
            </a:r>
            <a:r>
              <a:rPr lang="en-GB" altLang="en-US" sz="2800">
                <a:solidFill>
                  <a:srgbClr val="8917A6"/>
                </a:solidFill>
                <a:latin typeface="Arial" panose="020B0604020202020204" pitchFamily="34" charset="0"/>
              </a:rPr>
              <a:t>language</a:t>
            </a:r>
            <a:r>
              <a:rPr lang="en-GB" altLang="en-US" sz="2800">
                <a:latin typeface="Arial" panose="020B0604020202020204" pitchFamily="34" charset="0"/>
              </a:rPr>
              <a:t> requirements</a:t>
            </a:r>
            <a:endParaRPr lang="en-GB"/>
          </a:p>
        </p:txBody>
      </p:sp>
      <p:sp>
        <p:nvSpPr>
          <p:cNvPr id="3" name="Text Placeholder 2">
            <a:extLst>
              <a:ext uri="{FF2B5EF4-FFF2-40B4-BE49-F238E27FC236}">
                <a16:creationId xmlns:a16="http://schemas.microsoft.com/office/drawing/2014/main" id="{EC720CF2-CBFE-426E-8CED-BB3A28E606D2}"/>
              </a:ext>
            </a:extLst>
          </p:cNvPr>
          <p:cNvSpPr>
            <a:spLocks noGrp="1"/>
          </p:cNvSpPr>
          <p:nvPr>
            <p:ph type="body" sz="quarter" idx="13"/>
          </p:nvPr>
        </p:nvSpPr>
        <p:spPr>
          <a:xfrm>
            <a:off x="156412" y="977655"/>
            <a:ext cx="7599852" cy="3862137"/>
          </a:xfrm>
        </p:spPr>
        <p:txBody>
          <a:bodyPr/>
          <a:lstStyle/>
          <a:p>
            <a:pPr algn="ctr" eaLnBrk="1" fontAlgn="auto" hangingPunct="1">
              <a:spcBef>
                <a:spcPts val="0"/>
              </a:spcBef>
              <a:spcAft>
                <a:spcPts val="0"/>
              </a:spcAft>
              <a:defRPr/>
            </a:pPr>
            <a:endParaRPr lang="en-GB" sz="1800"/>
          </a:p>
          <a:p>
            <a:pPr algn="ctr" eaLnBrk="1" fontAlgn="auto" hangingPunct="1">
              <a:spcBef>
                <a:spcPts val="0"/>
              </a:spcBef>
              <a:spcAft>
                <a:spcPts val="0"/>
              </a:spcAft>
              <a:defRPr/>
            </a:pPr>
            <a:r>
              <a:rPr lang="en-GB" sz="1800"/>
              <a:t>Applicants must show that they have four language skills:</a:t>
            </a:r>
          </a:p>
          <a:p>
            <a:pPr eaLnBrk="1" fontAlgn="auto" hangingPunct="1">
              <a:spcAft>
                <a:spcPts val="0"/>
              </a:spcAft>
              <a:defRPr/>
            </a:pPr>
            <a:endParaRPr lang="en-GB" sz="1800"/>
          </a:p>
          <a:p>
            <a:pPr algn="ctr" eaLnBrk="1" fontAlgn="auto" hangingPunct="1">
              <a:spcAft>
                <a:spcPts val="0"/>
              </a:spcAft>
              <a:defRPr/>
            </a:pPr>
            <a:r>
              <a:rPr lang="en-GB" sz="1800"/>
              <a:t>   </a:t>
            </a:r>
          </a:p>
          <a:p>
            <a:pPr algn="ctr" eaLnBrk="1" fontAlgn="auto" hangingPunct="1">
              <a:spcAft>
                <a:spcPts val="0"/>
              </a:spcAft>
              <a:defRPr/>
            </a:pPr>
            <a:endParaRPr lang="en-GB" sz="1800"/>
          </a:p>
          <a:p>
            <a:pPr eaLnBrk="1" fontAlgn="auto" hangingPunct="1">
              <a:spcAft>
                <a:spcPts val="0"/>
              </a:spcAft>
              <a:defRPr/>
            </a:pPr>
            <a:endParaRPr lang="en-GB"/>
          </a:p>
          <a:p>
            <a:pPr eaLnBrk="1" fontAlgn="auto" hangingPunct="1">
              <a:spcAft>
                <a:spcPts val="0"/>
              </a:spcAft>
              <a:defRPr/>
            </a:pPr>
            <a:endParaRPr lang="en-GB"/>
          </a:p>
          <a:p>
            <a:pPr eaLnBrk="1" fontAlgn="auto" hangingPunct="1">
              <a:spcAft>
                <a:spcPts val="0"/>
              </a:spcAft>
              <a:defRPr/>
            </a:pPr>
            <a:endParaRPr lang="en-GB"/>
          </a:p>
          <a:p>
            <a:pPr algn="ctr" eaLnBrk="1" fontAlgn="auto" hangingPunct="1">
              <a:spcAft>
                <a:spcPts val="0"/>
              </a:spcAft>
              <a:defRPr/>
            </a:pPr>
            <a:r>
              <a:rPr lang="en-GB" sz="1800"/>
              <a:t>    </a:t>
            </a:r>
            <a:r>
              <a:rPr lang="en-US" sz="1800" u="sng"/>
              <a:t>All</a:t>
            </a:r>
            <a:r>
              <a:rPr lang="en-US" sz="1800"/>
              <a:t> applicants to our register must demonstrate they have a level of English that will allow them to communicate appropriately in practice</a:t>
            </a:r>
          </a:p>
          <a:p>
            <a:pPr algn="ctr" eaLnBrk="1" fontAlgn="auto" hangingPunct="1">
              <a:spcAft>
                <a:spcPts val="0"/>
              </a:spcAft>
              <a:defRPr/>
            </a:pPr>
            <a:r>
              <a:rPr lang="en-GB" sz="1800"/>
              <a:t>    </a:t>
            </a:r>
            <a:endParaRPr lang="en-GB"/>
          </a:p>
        </p:txBody>
      </p:sp>
      <p:sp>
        <p:nvSpPr>
          <p:cNvPr id="4" name="Rectangle: Rounded Corners 3">
            <a:extLst>
              <a:ext uri="{FF2B5EF4-FFF2-40B4-BE49-F238E27FC236}">
                <a16:creationId xmlns:a16="http://schemas.microsoft.com/office/drawing/2014/main" id="{E417C9D6-A418-46E3-81FF-64F5D5D6598D}"/>
              </a:ext>
            </a:extLst>
          </p:cNvPr>
          <p:cNvSpPr/>
          <p:nvPr/>
        </p:nvSpPr>
        <p:spPr>
          <a:xfrm>
            <a:off x="522645" y="2524115"/>
            <a:ext cx="1527586" cy="46257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n-ea"/>
                <a:cs typeface="+mn-cs"/>
              </a:rPr>
              <a:t>Reading</a:t>
            </a:r>
          </a:p>
        </p:txBody>
      </p:sp>
      <p:sp>
        <p:nvSpPr>
          <p:cNvPr id="5" name="Rectangle: Rounded Corners 4">
            <a:extLst>
              <a:ext uri="{FF2B5EF4-FFF2-40B4-BE49-F238E27FC236}">
                <a16:creationId xmlns:a16="http://schemas.microsoft.com/office/drawing/2014/main" id="{A2E50071-945D-47A7-938D-A5CEEA33B56F}"/>
              </a:ext>
            </a:extLst>
          </p:cNvPr>
          <p:cNvSpPr/>
          <p:nvPr/>
        </p:nvSpPr>
        <p:spPr>
          <a:xfrm>
            <a:off x="2259710" y="2524115"/>
            <a:ext cx="1527586" cy="46257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n-ea"/>
                <a:cs typeface="+mn-cs"/>
              </a:rPr>
              <a:t>Writing</a:t>
            </a:r>
          </a:p>
        </p:txBody>
      </p:sp>
      <p:sp>
        <p:nvSpPr>
          <p:cNvPr id="6" name="Rectangle: Rounded Corners 5">
            <a:extLst>
              <a:ext uri="{FF2B5EF4-FFF2-40B4-BE49-F238E27FC236}">
                <a16:creationId xmlns:a16="http://schemas.microsoft.com/office/drawing/2014/main" id="{AFABFB53-301B-4FA4-8026-23EA785F4557}"/>
              </a:ext>
            </a:extLst>
          </p:cNvPr>
          <p:cNvSpPr/>
          <p:nvPr/>
        </p:nvSpPr>
        <p:spPr>
          <a:xfrm>
            <a:off x="4020195" y="2524114"/>
            <a:ext cx="1527586" cy="46257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a:ea typeface="+mn-ea"/>
                <a:cs typeface="+mn-cs"/>
              </a:rPr>
              <a:t>Speaking </a:t>
            </a:r>
          </a:p>
        </p:txBody>
      </p:sp>
      <p:sp>
        <p:nvSpPr>
          <p:cNvPr id="7" name="Rectangle: Rounded Corners 6">
            <a:extLst>
              <a:ext uri="{FF2B5EF4-FFF2-40B4-BE49-F238E27FC236}">
                <a16:creationId xmlns:a16="http://schemas.microsoft.com/office/drawing/2014/main" id="{95EBF679-9369-468B-9580-0B9E9B7C6FFD}"/>
              </a:ext>
            </a:extLst>
          </p:cNvPr>
          <p:cNvSpPr/>
          <p:nvPr/>
        </p:nvSpPr>
        <p:spPr>
          <a:xfrm>
            <a:off x="5852741" y="2524113"/>
            <a:ext cx="1527586" cy="46257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GB" dirty="0">
                <a:solidFill>
                  <a:srgbClr val="FFFFFF"/>
                </a:solidFill>
                <a:latin typeface="Calibri"/>
              </a:rPr>
              <a:t>L</a:t>
            </a:r>
            <a:r>
              <a:rPr kumimoji="0" lang="en-GB" sz="1800" b="0" i="0" u="none" strike="noStrike" kern="1200" cap="none" spc="0" normalizeH="0" baseline="0" noProof="0" dirty="0" err="1">
                <a:ln>
                  <a:noFill/>
                </a:ln>
                <a:solidFill>
                  <a:srgbClr val="FFFFFF"/>
                </a:solidFill>
                <a:effectLst/>
                <a:uLnTx/>
                <a:uFillTx/>
                <a:latin typeface="Calibri"/>
                <a:ea typeface="+mn-ea"/>
                <a:cs typeface="+mn-cs"/>
              </a:rPr>
              <a:t>istening</a:t>
            </a: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20052914-62CA-4EC6-86FF-09C8A3CE2ED7}"/>
              </a:ext>
            </a:extLst>
          </p:cNvPr>
          <p:cNvSpPr/>
          <p:nvPr/>
        </p:nvSpPr>
        <p:spPr>
          <a:xfrm>
            <a:off x="2808940" y="1895630"/>
            <a:ext cx="322730" cy="462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Arrow: Down 8">
            <a:extLst>
              <a:ext uri="{FF2B5EF4-FFF2-40B4-BE49-F238E27FC236}">
                <a16:creationId xmlns:a16="http://schemas.microsoft.com/office/drawing/2014/main" id="{2DB4BB6E-3EA3-489F-A05A-C67136411D70}"/>
              </a:ext>
            </a:extLst>
          </p:cNvPr>
          <p:cNvSpPr/>
          <p:nvPr/>
        </p:nvSpPr>
        <p:spPr>
          <a:xfrm>
            <a:off x="4552874" y="1895631"/>
            <a:ext cx="322730" cy="462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C78ED294-7E93-4A65-A6B0-9CA469C7D2A5}"/>
              </a:ext>
            </a:extLst>
          </p:cNvPr>
          <p:cNvSpPr/>
          <p:nvPr/>
        </p:nvSpPr>
        <p:spPr>
          <a:xfrm>
            <a:off x="6293804" y="1895631"/>
            <a:ext cx="322730" cy="462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9101CDCE-72D1-4971-8122-4840D26D6D8A}"/>
              </a:ext>
            </a:extLst>
          </p:cNvPr>
          <p:cNvSpPr/>
          <p:nvPr/>
        </p:nvSpPr>
        <p:spPr>
          <a:xfrm>
            <a:off x="1065006" y="1895631"/>
            <a:ext cx="322730" cy="462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 Placeholder 3">
            <a:extLst>
              <a:ext uri="{FF2B5EF4-FFF2-40B4-BE49-F238E27FC236}">
                <a16:creationId xmlns:a16="http://schemas.microsoft.com/office/drawing/2014/main" id="{33DAF15B-003D-B0B1-030C-409CD8237746}"/>
              </a:ext>
            </a:extLst>
          </p:cNvPr>
          <p:cNvSpPr>
            <a:spLocks noGrp="1"/>
          </p:cNvSpPr>
          <p:nvPr>
            <p:ph type="body" sz="quarter" idx="14"/>
          </p:nvPr>
        </p:nvSpPr>
        <p:spPr>
          <a:xfrm>
            <a:off x="325066" y="4738682"/>
            <a:ext cx="3123527" cy="152079"/>
          </a:xfrm>
        </p:spPr>
        <p:txBody>
          <a:bodyPr/>
          <a:lstStyle/>
          <a:p>
            <a:pPr marL="0" indent="0">
              <a:buNone/>
            </a:pPr>
            <a:r>
              <a:rPr lang="en-GB" dirty="0">
                <a:solidFill>
                  <a:srgbClr val="8917A6"/>
                </a:solidFill>
              </a:rPr>
              <a:t>NMC English language changes</a:t>
            </a:r>
          </a:p>
          <a:p>
            <a:endParaRPr lang="en-GB" dirty="0">
              <a:solidFill>
                <a:srgbClr val="005A9B"/>
              </a:solidFill>
            </a:endParaRPr>
          </a:p>
        </p:txBody>
      </p:sp>
    </p:spTree>
    <p:extLst>
      <p:ext uri="{BB962C8B-B14F-4D97-AF65-F5344CB8AC3E}">
        <p14:creationId xmlns:p14="http://schemas.microsoft.com/office/powerpoint/2010/main" val="404055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B33B-5E55-4889-B378-9B270580B3AF}"/>
              </a:ext>
            </a:extLst>
          </p:cNvPr>
          <p:cNvSpPr>
            <a:spLocks noGrp="1"/>
          </p:cNvSpPr>
          <p:nvPr>
            <p:ph type="title"/>
          </p:nvPr>
        </p:nvSpPr>
        <p:spPr>
          <a:xfrm>
            <a:off x="602430" y="289561"/>
            <a:ext cx="6486860" cy="650903"/>
          </a:xfrm>
        </p:spPr>
        <p:txBody>
          <a:bodyPr/>
          <a:lstStyle/>
          <a:p>
            <a:pPr algn="ctr"/>
            <a:r>
              <a:rPr lang="en-GB" altLang="en-US">
                <a:latin typeface="Arial" panose="020B0604020202020204" pitchFamily="34" charset="0"/>
              </a:rPr>
              <a:t>Types of primary evidence we accept </a:t>
            </a:r>
            <a:endParaRPr lang="en-GB"/>
          </a:p>
        </p:txBody>
      </p:sp>
      <p:sp>
        <p:nvSpPr>
          <p:cNvPr id="7" name="Rectangle: Rounded Corners 6">
            <a:extLst>
              <a:ext uri="{FF2B5EF4-FFF2-40B4-BE49-F238E27FC236}">
                <a16:creationId xmlns:a16="http://schemas.microsoft.com/office/drawing/2014/main" id="{17531FCE-47DF-4593-A2EF-6B47B143B52B}"/>
              </a:ext>
            </a:extLst>
          </p:cNvPr>
          <p:cNvSpPr/>
          <p:nvPr/>
        </p:nvSpPr>
        <p:spPr>
          <a:xfrm>
            <a:off x="5810793" y="2219654"/>
            <a:ext cx="1914998" cy="2366951"/>
          </a:xfrm>
          <a:prstGeom prst="roundRect">
            <a:avLst/>
          </a:prstGeom>
          <a:solidFill>
            <a:srgbClr val="DB3C8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Evidence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type 3</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Recent nursing or midwifery practice for at least one year in a majority English speaking country   </a:t>
            </a:r>
          </a:p>
        </p:txBody>
      </p:sp>
      <p:sp>
        <p:nvSpPr>
          <p:cNvPr id="3" name="TextBox 2">
            <a:extLst>
              <a:ext uri="{FF2B5EF4-FFF2-40B4-BE49-F238E27FC236}">
                <a16:creationId xmlns:a16="http://schemas.microsoft.com/office/drawing/2014/main" id="{9EDA881C-5322-02AB-A8F9-ED58D5D52A5E}"/>
              </a:ext>
            </a:extLst>
          </p:cNvPr>
          <p:cNvSpPr txBox="1"/>
          <p:nvPr/>
        </p:nvSpPr>
        <p:spPr>
          <a:xfrm>
            <a:off x="602430" y="964798"/>
            <a:ext cx="6806005" cy="1077218"/>
          </a:xfrm>
          <a:prstGeom prst="rect">
            <a:avLst/>
          </a:prstGeom>
          <a:noFill/>
        </p:spPr>
        <p:txBody>
          <a:bodyPr wrap="square" rtlCol="0">
            <a:spAutoFit/>
          </a:bodyPr>
          <a:lstStyle/>
          <a:p>
            <a:pPr marL="285750" indent="-285750" algn="l">
              <a:buFont typeface="Arial" panose="020B0604020202020204" pitchFamily="34" charset="0"/>
              <a:buChar char="•"/>
            </a:pPr>
            <a:r>
              <a:rPr lang="en-GB" altLang="en-US" sz="1600">
                <a:cs typeface="Arial" panose="020B0604020202020204" pitchFamily="34" charset="0"/>
              </a:rPr>
              <a:t>Evidence must be:</a:t>
            </a:r>
          </a:p>
          <a:p>
            <a:pPr marL="742950" lvl="1" indent="-285750">
              <a:buFont typeface="Arial" panose="020B0604020202020204" pitchFamily="34" charset="0"/>
              <a:buChar char="•"/>
            </a:pPr>
            <a:r>
              <a:rPr lang="en-GB" altLang="en-US" sz="1600">
                <a:cs typeface="Arial" panose="020B0604020202020204" pitchFamily="34" charset="0"/>
              </a:rPr>
              <a:t>Recent</a:t>
            </a:r>
          </a:p>
          <a:p>
            <a:pPr marL="742950" lvl="1" indent="-285750">
              <a:buFont typeface="Arial" panose="020B0604020202020204" pitchFamily="34" charset="0"/>
              <a:buChar char="•"/>
            </a:pPr>
            <a:r>
              <a:rPr lang="en-GB" altLang="en-US" sz="1600">
                <a:cs typeface="Arial" panose="020B0604020202020204" pitchFamily="34" charset="0"/>
              </a:rPr>
              <a:t>Objective and independent</a:t>
            </a:r>
          </a:p>
          <a:p>
            <a:pPr marL="742950" lvl="1" indent="-285750">
              <a:buFont typeface="Arial" panose="020B0604020202020204" pitchFamily="34" charset="0"/>
              <a:buChar char="•"/>
            </a:pPr>
            <a:r>
              <a:rPr lang="en-GB" altLang="en-US" sz="1600">
                <a:cs typeface="Arial" panose="020B0604020202020204" pitchFamily="34" charset="0"/>
              </a:rPr>
              <a:t>Easily checked</a:t>
            </a:r>
            <a:endParaRPr lang="en-GB" sz="1600">
              <a:cs typeface="Arial" panose="020B0604020202020204" pitchFamily="34" charset="0"/>
            </a:endParaRPr>
          </a:p>
        </p:txBody>
      </p:sp>
      <p:sp>
        <p:nvSpPr>
          <p:cNvPr id="5" name="Rectangle: Rounded Corners 4">
            <a:extLst>
              <a:ext uri="{FF2B5EF4-FFF2-40B4-BE49-F238E27FC236}">
                <a16:creationId xmlns:a16="http://schemas.microsoft.com/office/drawing/2014/main" id="{C98CE9BB-8C3B-F77E-3776-D0C556023F75}"/>
              </a:ext>
            </a:extLst>
          </p:cNvPr>
          <p:cNvSpPr/>
          <p:nvPr/>
        </p:nvSpPr>
        <p:spPr>
          <a:xfrm>
            <a:off x="3268463" y="2233863"/>
            <a:ext cx="1914998" cy="2352742"/>
          </a:xfrm>
          <a:prstGeom prst="roundRect">
            <a:avLst/>
          </a:prstGeom>
          <a:solidFill>
            <a:srgbClr val="DB3C8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Evidence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type 2</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 pre-registration nursing, midwife or nursing associate qualification taught and examined in English</a:t>
            </a:r>
          </a:p>
        </p:txBody>
      </p:sp>
      <p:sp>
        <p:nvSpPr>
          <p:cNvPr id="6" name="Rectangle: Rounded Corners 5">
            <a:extLst>
              <a:ext uri="{FF2B5EF4-FFF2-40B4-BE49-F238E27FC236}">
                <a16:creationId xmlns:a16="http://schemas.microsoft.com/office/drawing/2014/main" id="{BAE4924B-435D-75D7-5339-CD2F34939B05}"/>
              </a:ext>
            </a:extLst>
          </p:cNvPr>
          <p:cNvSpPr/>
          <p:nvPr/>
        </p:nvSpPr>
        <p:spPr>
          <a:xfrm>
            <a:off x="726133" y="2233863"/>
            <a:ext cx="1914998" cy="2352742"/>
          </a:xfrm>
          <a:prstGeom prst="roundRect">
            <a:avLst/>
          </a:prstGeom>
          <a:solidFill>
            <a:srgbClr val="DB3C8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Evidence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type 1</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Recently achieved required score in an English language test we accept</a:t>
            </a:r>
          </a:p>
        </p:txBody>
      </p:sp>
      <p:sp>
        <p:nvSpPr>
          <p:cNvPr id="8" name="Text Placeholder 3">
            <a:extLst>
              <a:ext uri="{FF2B5EF4-FFF2-40B4-BE49-F238E27FC236}">
                <a16:creationId xmlns:a16="http://schemas.microsoft.com/office/drawing/2014/main" id="{68A1921A-3E59-859D-AE0D-78A6F310CA6B}"/>
              </a:ext>
            </a:extLst>
          </p:cNvPr>
          <p:cNvSpPr txBox="1">
            <a:spLocks/>
          </p:cNvSpPr>
          <p:nvPr/>
        </p:nvSpPr>
        <p:spPr>
          <a:xfrm>
            <a:off x="325066" y="4738682"/>
            <a:ext cx="3123527" cy="152079"/>
          </a:xfrm>
          <a:prstGeom prst="rect">
            <a:avLst/>
          </a:prstGeom>
        </p:spPr>
        <p:txBody>
          <a:bodyPr/>
          <a:lstStyle>
            <a:lvl1pPr marL="0" indent="0" algn="l" defTabSz="457200" rtl="0" eaLnBrk="0" fontAlgn="base" hangingPunct="0">
              <a:lnSpc>
                <a:spcPts val="600"/>
              </a:lnSpc>
              <a:spcBef>
                <a:spcPct val="20000"/>
              </a:spcBef>
              <a:spcAft>
                <a:spcPct val="0"/>
              </a:spcAft>
              <a:buFont typeface="Arial" panose="020B0604020202020204" pitchFamily="34" charset="0"/>
              <a:buNone/>
              <a:defRPr sz="1000" b="1" kern="1200">
                <a:solidFill>
                  <a:schemeClr val="accent3"/>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8917A6"/>
                </a:solidFill>
              </a:rPr>
              <a:t>NMC English language changes</a:t>
            </a:r>
          </a:p>
          <a:p>
            <a:endParaRPr lang="en-GB" dirty="0">
              <a:solidFill>
                <a:srgbClr val="005A9B"/>
              </a:solidFill>
            </a:endParaRPr>
          </a:p>
        </p:txBody>
      </p:sp>
    </p:spTree>
    <p:extLst>
      <p:ext uri="{BB962C8B-B14F-4D97-AF65-F5344CB8AC3E}">
        <p14:creationId xmlns:p14="http://schemas.microsoft.com/office/powerpoint/2010/main" val="397421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DCFB-2BF1-43FF-B21C-4896152FD6A4}"/>
              </a:ext>
            </a:extLst>
          </p:cNvPr>
          <p:cNvSpPr>
            <a:spLocks noGrp="1"/>
          </p:cNvSpPr>
          <p:nvPr>
            <p:ph type="title"/>
          </p:nvPr>
        </p:nvSpPr>
        <p:spPr>
          <a:xfrm>
            <a:off x="2378482" y="1634493"/>
            <a:ext cx="3701116" cy="2483865"/>
          </a:xfrm>
        </p:spPr>
        <p:txBody>
          <a:bodyPr/>
          <a:lstStyle/>
          <a:p>
            <a:r>
              <a:rPr lang="en-GB"/>
              <a:t>Overview of the changes</a:t>
            </a:r>
          </a:p>
        </p:txBody>
      </p:sp>
    </p:spTree>
    <p:extLst>
      <p:ext uri="{BB962C8B-B14F-4D97-AF65-F5344CB8AC3E}">
        <p14:creationId xmlns:p14="http://schemas.microsoft.com/office/powerpoint/2010/main" val="70853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FD47-E460-8F8E-C272-C59F708D46D9}"/>
              </a:ext>
            </a:extLst>
          </p:cNvPr>
          <p:cNvSpPr>
            <a:spLocks noGrp="1"/>
          </p:cNvSpPr>
          <p:nvPr>
            <p:ph type="title"/>
          </p:nvPr>
        </p:nvSpPr>
        <p:spPr/>
        <p:txBody>
          <a:bodyPr/>
          <a:lstStyle/>
          <a:p>
            <a:r>
              <a:rPr lang="en-GB"/>
              <a:t>Summary of changes we have made</a:t>
            </a:r>
          </a:p>
        </p:txBody>
      </p:sp>
      <p:sp>
        <p:nvSpPr>
          <p:cNvPr id="3" name="Text Placeholder 2">
            <a:extLst>
              <a:ext uri="{FF2B5EF4-FFF2-40B4-BE49-F238E27FC236}">
                <a16:creationId xmlns:a16="http://schemas.microsoft.com/office/drawing/2014/main" id="{A5AC01F0-C7E9-7886-0DC1-41B400F02922}"/>
              </a:ext>
            </a:extLst>
          </p:cNvPr>
          <p:cNvSpPr>
            <a:spLocks noGrp="1"/>
          </p:cNvSpPr>
          <p:nvPr>
            <p:ph type="body" sz="quarter" idx="13"/>
          </p:nvPr>
        </p:nvSpPr>
        <p:spPr>
          <a:xfrm>
            <a:off x="458148" y="1408083"/>
            <a:ext cx="6719130" cy="3203717"/>
          </a:xfrm>
        </p:spPr>
        <p:txBody>
          <a:bodyPr/>
          <a:lstStyle/>
          <a:p>
            <a:pPr marL="285750" indent="-285750">
              <a:spcBef>
                <a:spcPts val="0"/>
              </a:spcBef>
              <a:spcAft>
                <a:spcPts val="1200"/>
              </a:spcAft>
              <a:buFont typeface="Wingdings" panose="05000000000000000000" pitchFamily="2" charset="2"/>
              <a:buChar char="ü"/>
            </a:pPr>
            <a:r>
              <a:rPr lang="en-US" sz="1600" dirty="0">
                <a:solidFill>
                  <a:srgbClr val="31006F"/>
                </a:solidFill>
              </a:rPr>
              <a:t>Extending the period for test score combining from six to twelve months</a:t>
            </a:r>
          </a:p>
          <a:p>
            <a:pPr marL="285750" indent="-285750">
              <a:spcBef>
                <a:spcPts val="0"/>
              </a:spcBef>
              <a:spcAft>
                <a:spcPts val="1200"/>
              </a:spcAft>
              <a:buFont typeface="Wingdings" panose="05000000000000000000" pitchFamily="2" charset="2"/>
              <a:buChar char="ü"/>
            </a:pPr>
            <a:r>
              <a:rPr lang="en-US" sz="1600" dirty="0" err="1">
                <a:solidFill>
                  <a:srgbClr val="31006F"/>
                </a:solidFill>
              </a:rPr>
              <a:t>Standardising</a:t>
            </a:r>
            <a:r>
              <a:rPr lang="en-US" sz="1600" dirty="0">
                <a:solidFill>
                  <a:srgbClr val="31006F"/>
                </a:solidFill>
              </a:rPr>
              <a:t> the minimum test scores we accept when combining scores across two sittings</a:t>
            </a:r>
          </a:p>
          <a:p>
            <a:pPr marL="285750" indent="-285750">
              <a:spcBef>
                <a:spcPts val="0"/>
              </a:spcBef>
              <a:spcAft>
                <a:spcPts val="1200"/>
              </a:spcAft>
              <a:buFont typeface="Wingdings" panose="05000000000000000000" pitchFamily="2" charset="2"/>
              <a:buChar char="ü"/>
            </a:pPr>
            <a:r>
              <a:rPr lang="en-US" sz="1600" dirty="0">
                <a:solidFill>
                  <a:srgbClr val="31006F"/>
                </a:solidFill>
              </a:rPr>
              <a:t>Accepting additional supporting information from employers (SIFE) for applicants who trained in English in a country where English is not a majority spoken language. Applicants have demonstrated their reading and writing competence through their qualification, so employers need to provide information about their speaking and listening skills only.</a:t>
            </a:r>
          </a:p>
          <a:p>
            <a:pPr marL="285750" indent="-285750">
              <a:spcBef>
                <a:spcPts val="0"/>
              </a:spcBef>
              <a:spcAft>
                <a:spcPts val="1200"/>
              </a:spcAft>
              <a:buFont typeface="Wingdings" panose="05000000000000000000" pitchFamily="2" charset="2"/>
              <a:buChar char="ü"/>
            </a:pPr>
            <a:r>
              <a:rPr lang="en-GB" sz="1600" dirty="0">
                <a:solidFill>
                  <a:srgbClr val="31006F"/>
                </a:solidFill>
              </a:rPr>
              <a:t>New web resources, including test score combining calculator</a:t>
            </a:r>
            <a:endParaRPr lang="en-US" sz="1600" dirty="0"/>
          </a:p>
          <a:p>
            <a:pPr marL="285750" indent="-285750">
              <a:buFont typeface="Arial" panose="020B0604020202020204" pitchFamily="34" charset="0"/>
              <a:buChar char="•"/>
            </a:pPr>
            <a:endParaRPr lang="en-GB" sz="1600" dirty="0"/>
          </a:p>
        </p:txBody>
      </p:sp>
      <p:sp>
        <p:nvSpPr>
          <p:cNvPr id="4" name="Text Placeholder 3">
            <a:extLst>
              <a:ext uri="{FF2B5EF4-FFF2-40B4-BE49-F238E27FC236}">
                <a16:creationId xmlns:a16="http://schemas.microsoft.com/office/drawing/2014/main" id="{E7BDA73F-3D52-8A58-4686-4C6EE5917FC7}"/>
              </a:ext>
            </a:extLst>
          </p:cNvPr>
          <p:cNvSpPr>
            <a:spLocks noGrp="1"/>
          </p:cNvSpPr>
          <p:nvPr>
            <p:ph type="body" sz="quarter" idx="14"/>
          </p:nvPr>
        </p:nvSpPr>
        <p:spPr>
          <a:xfrm>
            <a:off x="325066" y="4738682"/>
            <a:ext cx="2302127" cy="138113"/>
          </a:xfrm>
        </p:spPr>
        <p:txBody>
          <a:bodyPr/>
          <a:lstStyle/>
          <a:p>
            <a:r>
              <a:rPr lang="en-GB" dirty="0"/>
              <a:t>NMC English language changes</a:t>
            </a:r>
          </a:p>
        </p:txBody>
      </p:sp>
    </p:spTree>
    <p:extLst>
      <p:ext uri="{BB962C8B-B14F-4D97-AF65-F5344CB8AC3E}">
        <p14:creationId xmlns:p14="http://schemas.microsoft.com/office/powerpoint/2010/main" val="321541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164E-309D-901F-B9CB-DD8BF5C01BE1}"/>
              </a:ext>
            </a:extLst>
          </p:cNvPr>
          <p:cNvSpPr>
            <a:spLocks noGrp="1"/>
          </p:cNvSpPr>
          <p:nvPr>
            <p:ph type="title"/>
          </p:nvPr>
        </p:nvSpPr>
        <p:spPr/>
        <p:txBody>
          <a:bodyPr/>
          <a:lstStyle/>
          <a:p>
            <a:r>
              <a:rPr lang="en-GB"/>
              <a:t>Timeline of changes</a:t>
            </a:r>
          </a:p>
        </p:txBody>
      </p:sp>
      <p:graphicFrame>
        <p:nvGraphicFramePr>
          <p:cNvPr id="6" name="Diagram 5">
            <a:extLst>
              <a:ext uri="{FF2B5EF4-FFF2-40B4-BE49-F238E27FC236}">
                <a16:creationId xmlns:a16="http://schemas.microsoft.com/office/drawing/2014/main" id="{E1BECB54-2F41-F85B-4159-E8D55F544E96}"/>
              </a:ext>
            </a:extLst>
          </p:cNvPr>
          <p:cNvGraphicFramePr/>
          <p:nvPr>
            <p:extLst>
              <p:ext uri="{D42A27DB-BD31-4B8C-83A1-F6EECF244321}">
                <p14:modId xmlns:p14="http://schemas.microsoft.com/office/powerpoint/2010/main" val="1247755535"/>
              </p:ext>
            </p:extLst>
          </p:nvPr>
        </p:nvGraphicFramePr>
        <p:xfrm>
          <a:off x="441325" y="1144599"/>
          <a:ext cx="7084890" cy="3382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8A914A8-CFE8-AC26-08AD-64DC88113F09}"/>
              </a:ext>
            </a:extLst>
          </p:cNvPr>
          <p:cNvSpPr>
            <a:spLocks noGrp="1"/>
          </p:cNvSpPr>
          <p:nvPr>
            <p:ph type="body" sz="quarter" idx="14"/>
          </p:nvPr>
        </p:nvSpPr>
        <p:spPr>
          <a:xfrm>
            <a:off x="325066" y="4738682"/>
            <a:ext cx="2424527" cy="138113"/>
          </a:xfrm>
        </p:spPr>
        <p:txBody>
          <a:bodyPr/>
          <a:lstStyle/>
          <a:p>
            <a:r>
              <a:rPr lang="en-GB" dirty="0"/>
              <a:t>NMC English language changes</a:t>
            </a:r>
          </a:p>
        </p:txBody>
      </p:sp>
    </p:spTree>
    <p:extLst>
      <p:ext uri="{BB962C8B-B14F-4D97-AF65-F5344CB8AC3E}">
        <p14:creationId xmlns:p14="http://schemas.microsoft.com/office/powerpoint/2010/main" val="326195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2AA0-A9BD-4BAB-8B51-58AECFB06FBA}"/>
              </a:ext>
            </a:extLst>
          </p:cNvPr>
          <p:cNvSpPr>
            <a:spLocks noGrp="1"/>
          </p:cNvSpPr>
          <p:nvPr>
            <p:ph type="title"/>
          </p:nvPr>
        </p:nvSpPr>
        <p:spPr>
          <a:xfrm>
            <a:off x="2324739" y="526212"/>
            <a:ext cx="3701116" cy="3010618"/>
          </a:xfrm>
        </p:spPr>
        <p:txBody>
          <a:bodyPr/>
          <a:lstStyle/>
          <a:p>
            <a:r>
              <a:rPr lang="en-GB"/>
              <a:t>Supporting information from employers</a:t>
            </a:r>
            <a:br>
              <a:rPr lang="en-GB"/>
            </a:br>
            <a:r>
              <a:rPr lang="en-GB"/>
              <a:t>(SIFE)</a:t>
            </a:r>
          </a:p>
        </p:txBody>
      </p:sp>
    </p:spTree>
    <p:extLst>
      <p:ext uri="{BB962C8B-B14F-4D97-AF65-F5344CB8AC3E}">
        <p14:creationId xmlns:p14="http://schemas.microsoft.com/office/powerpoint/2010/main" val="44669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1349-FBD6-4E82-B539-6349993EB108}"/>
              </a:ext>
            </a:extLst>
          </p:cNvPr>
          <p:cNvSpPr>
            <a:spLocks noGrp="1"/>
          </p:cNvSpPr>
          <p:nvPr>
            <p:ph type="title"/>
          </p:nvPr>
        </p:nvSpPr>
        <p:spPr>
          <a:xfrm>
            <a:off x="236340" y="78105"/>
            <a:ext cx="5359838" cy="575397"/>
          </a:xfrm>
        </p:spPr>
        <p:txBody>
          <a:bodyPr/>
          <a:lstStyle/>
          <a:p>
            <a:r>
              <a:rPr lang="en-GB" sz="3200"/>
              <a:t>What is SIFE?</a:t>
            </a:r>
          </a:p>
        </p:txBody>
      </p:sp>
      <p:sp>
        <p:nvSpPr>
          <p:cNvPr id="3" name="Text Placeholder 2">
            <a:extLst>
              <a:ext uri="{FF2B5EF4-FFF2-40B4-BE49-F238E27FC236}">
                <a16:creationId xmlns:a16="http://schemas.microsoft.com/office/drawing/2014/main" id="{7A832E85-D54C-4848-8F0E-E44ACE437DCB}"/>
              </a:ext>
            </a:extLst>
          </p:cNvPr>
          <p:cNvSpPr>
            <a:spLocks noGrp="1"/>
          </p:cNvSpPr>
          <p:nvPr>
            <p:ph type="body" sz="quarter" idx="13"/>
          </p:nvPr>
        </p:nvSpPr>
        <p:spPr>
          <a:xfrm>
            <a:off x="236340" y="653502"/>
            <a:ext cx="7669601" cy="3357167"/>
          </a:xfrm>
        </p:spPr>
        <p:txBody>
          <a:bodyPr/>
          <a:lstStyle/>
          <a:p>
            <a:pPr algn="ctr"/>
            <a:r>
              <a:rPr lang="en-GB" sz="1600" b="1" dirty="0"/>
              <a:t>SIFE is additional supporting information provided by an applicant’s </a:t>
            </a:r>
          </a:p>
          <a:p>
            <a:pPr algn="ctr"/>
            <a:r>
              <a:rPr lang="en-GB" sz="1600" b="1" dirty="0"/>
              <a:t>employer.</a:t>
            </a:r>
          </a:p>
          <a:p>
            <a:pPr>
              <a:spcBef>
                <a:spcPts val="0"/>
              </a:spcBef>
              <a:spcAft>
                <a:spcPts val="600"/>
              </a:spcAft>
            </a:pPr>
            <a:r>
              <a:rPr lang="en-GB" dirty="0"/>
              <a:t>To use SIFE: </a:t>
            </a:r>
          </a:p>
          <a:p>
            <a:pPr marL="285750" indent="-285750">
              <a:spcBef>
                <a:spcPts val="0"/>
              </a:spcBef>
              <a:spcAft>
                <a:spcPts val="600"/>
              </a:spcAft>
              <a:buFont typeface="Arial" panose="020B0604020202020204" pitchFamily="34" charset="0"/>
              <a:buChar char="•"/>
            </a:pPr>
            <a:r>
              <a:rPr lang="en-US" dirty="0"/>
              <a:t>You have evidence that you were trained and assessed in English in a country where English is not a majority spoken language. </a:t>
            </a:r>
            <a:endParaRPr lang="en-GB" dirty="0"/>
          </a:p>
          <a:p>
            <a:pPr marL="285750" indent="-285750">
              <a:spcBef>
                <a:spcPts val="0"/>
              </a:spcBef>
              <a:spcAft>
                <a:spcPts val="600"/>
              </a:spcAft>
              <a:buFont typeface="Arial" panose="020B0604020202020204" pitchFamily="34" charset="0"/>
              <a:buChar char="•"/>
            </a:pPr>
            <a:r>
              <a:rPr lang="en-US" dirty="0">
                <a:effectLst/>
              </a:rPr>
              <a:t>You must have worked for least 12 months full-time (or part-time equivalent) when you apply in a non-registered role in a health and care setting in the UK (known as the language demonstration period (LDP)). </a:t>
            </a:r>
            <a:endParaRPr lang="en-US" dirty="0"/>
          </a:p>
          <a:p>
            <a:pPr marL="285750" indent="-285750">
              <a:spcBef>
                <a:spcPts val="0"/>
              </a:spcBef>
              <a:spcAft>
                <a:spcPts val="600"/>
              </a:spcAft>
              <a:buFont typeface="Arial" panose="020B0604020202020204" pitchFamily="34" charset="0"/>
              <a:buChar char="•"/>
            </a:pPr>
            <a:r>
              <a:rPr lang="en-US" dirty="0"/>
              <a:t>Your </a:t>
            </a:r>
            <a:r>
              <a:rPr lang="en-US" dirty="0">
                <a:effectLst/>
              </a:rPr>
              <a:t>line manager must </a:t>
            </a:r>
            <a:r>
              <a:rPr lang="en-US" dirty="0"/>
              <a:t>use an NMC form to provide information that shows how you have demonstrated your English language competence. They must have been in regular contact with you for at least six months during your employment, and they must hold </a:t>
            </a:r>
            <a:r>
              <a:rPr lang="en-US" dirty="0">
                <a:effectLst/>
              </a:rPr>
              <a:t>current registration with the NMC.</a:t>
            </a:r>
          </a:p>
          <a:p>
            <a:pPr marL="285750" indent="-285750">
              <a:spcBef>
                <a:spcPts val="0"/>
              </a:spcBef>
              <a:spcAft>
                <a:spcPts val="600"/>
              </a:spcAft>
              <a:buFont typeface="Arial" panose="020B0604020202020204" pitchFamily="34" charset="0"/>
              <a:buChar char="•"/>
            </a:pPr>
            <a:r>
              <a:rPr lang="en-US" dirty="0">
                <a:effectLst/>
              </a:rPr>
              <a:t>If you’ve had more than one line manager during the LDP, </a:t>
            </a:r>
            <a:r>
              <a:rPr lang="en-US" dirty="0"/>
              <a:t>you can </a:t>
            </a:r>
            <a:r>
              <a:rPr lang="en-US" dirty="0">
                <a:effectLst/>
              </a:rPr>
              <a:t>provide us with details of up to two line managers to cover the 12-month period.</a:t>
            </a:r>
          </a:p>
          <a:p>
            <a:pPr marL="285750" indent="-285750">
              <a:spcBef>
                <a:spcPts val="0"/>
              </a:spcBef>
              <a:spcAft>
                <a:spcPts val="600"/>
              </a:spcAft>
              <a:buFont typeface="Arial" panose="020B0604020202020204" pitchFamily="34" charset="0"/>
              <a:buChar char="•"/>
            </a:pPr>
            <a:r>
              <a:rPr lang="en-US" dirty="0"/>
              <a:t>An NMC registrant in a leadership position at the same employer must counter-sign your evidence to help make sure that your assessment was objective.</a:t>
            </a:r>
            <a:endParaRPr lang="en-US" dirty="0">
              <a:effectLst/>
            </a:endParaRPr>
          </a:p>
          <a:p>
            <a:pPr>
              <a:spcBef>
                <a:spcPts val="0"/>
              </a:spcBef>
            </a:pPr>
            <a:endParaRPr lang="en-US" sz="1600" dirty="0"/>
          </a:p>
        </p:txBody>
      </p:sp>
      <p:sp>
        <p:nvSpPr>
          <p:cNvPr id="4" name="Text Placeholder 3">
            <a:extLst>
              <a:ext uri="{FF2B5EF4-FFF2-40B4-BE49-F238E27FC236}">
                <a16:creationId xmlns:a16="http://schemas.microsoft.com/office/drawing/2014/main" id="{647E7403-C8AB-DA51-57BB-73E221E3E8F1}"/>
              </a:ext>
            </a:extLst>
          </p:cNvPr>
          <p:cNvSpPr>
            <a:spLocks noGrp="1"/>
          </p:cNvSpPr>
          <p:nvPr>
            <p:ph type="body" sz="quarter" idx="14"/>
          </p:nvPr>
        </p:nvSpPr>
        <p:spPr>
          <a:xfrm>
            <a:off x="311519" y="4927282"/>
            <a:ext cx="2254847" cy="138113"/>
          </a:xfrm>
        </p:spPr>
        <p:txBody>
          <a:bodyPr/>
          <a:lstStyle/>
          <a:p>
            <a:r>
              <a:rPr lang="en-GB" dirty="0"/>
              <a:t>NMC English language changes</a:t>
            </a:r>
          </a:p>
        </p:txBody>
      </p:sp>
    </p:spTree>
    <p:extLst>
      <p:ext uri="{BB962C8B-B14F-4D97-AF65-F5344CB8AC3E}">
        <p14:creationId xmlns:p14="http://schemas.microsoft.com/office/powerpoint/2010/main" val="4167562091"/>
      </p:ext>
    </p:extLst>
  </p:cSld>
  <p:clrMapOvr>
    <a:masterClrMapping/>
  </p:clrMapOvr>
</p:sld>
</file>

<file path=ppt/theme/theme1.xml><?xml version="1.0" encoding="utf-8"?>
<a:theme xmlns:a="http://schemas.openxmlformats.org/drawingml/2006/main" name="Cover Blue 1">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94CBAD0C-1DBA-4EE2-9277-4E6E191EC6D1}"/>
    </a:ext>
  </a:extLst>
</a:theme>
</file>

<file path=ppt/theme/theme10.xml><?xml version="1.0" encoding="utf-8"?>
<a:theme xmlns:a="http://schemas.openxmlformats.org/drawingml/2006/main" name="1_Content slide purpl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8D573835-A5F0-4C9A-A901-40384B068C0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slide purpl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7C4B51-2401-49DC-B391-7B55B18F45FB}" vid="{CC083EAE-C650-47B8-9453-AF0A3389498A}"/>
    </a:ext>
  </a:extLst>
</a:theme>
</file>

<file path=ppt/theme/theme3.xml><?xml version="1.0" encoding="utf-8"?>
<a:theme xmlns:a="http://schemas.openxmlformats.org/drawingml/2006/main" name="Content slide image blue 3">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FBB15616-F0B5-4CB8-B981-4188D78DC2B5}"/>
    </a:ext>
  </a:extLst>
</a:theme>
</file>

<file path=ppt/theme/theme4.xml><?xml version="1.0" encoding="utf-8"?>
<a:theme xmlns:a="http://schemas.openxmlformats.org/drawingml/2006/main" name="Content slide image purple 5">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407C4B51-2401-49DC-B391-7B55B18F45FB}" vid="{876FAEB3-72F5-4E60-B3F7-B06E081A8DFB}"/>
    </a:ext>
  </a:extLst>
</a:theme>
</file>

<file path=ppt/theme/theme5.xml><?xml version="1.0" encoding="utf-8"?>
<a:theme xmlns:a="http://schemas.openxmlformats.org/drawingml/2006/main" name="Content slide purple - no circl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E9139BC6-F9F4-4470-820E-08797AECC969}"/>
    </a:ext>
  </a:extLst>
</a:theme>
</file>

<file path=ppt/theme/theme6.xml><?xml version="1.0" encoding="utf-8"?>
<a:theme xmlns:a="http://schemas.openxmlformats.org/drawingml/2006/main" name="Content slide blu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EE0FAE33-9249-43A9-B9BD-98F80B2C60FF}"/>
    </a:ext>
  </a:extLst>
</a:theme>
</file>

<file path=ppt/theme/theme7.xml><?xml version="1.0" encoding="utf-8"?>
<a:theme xmlns:a="http://schemas.openxmlformats.org/drawingml/2006/main" name="Content slide purple">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07C4B51-2401-49DC-B391-7B55B18F45FB}" vid="{8D573835-A5F0-4C9A-A901-40384B068C0B}"/>
    </a:ext>
  </a:extLst>
</a:theme>
</file>

<file path=ppt/theme/theme8.xml><?xml version="1.0" encoding="utf-8"?>
<a:theme xmlns:a="http://schemas.openxmlformats.org/drawingml/2006/main" name="Thank you slide 1">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EEE51671-B947-4117-90AF-B8F817160AAB}"/>
    </a:ext>
  </a:extLst>
</a:theme>
</file>

<file path=ppt/theme/theme9.xml><?xml version="1.0" encoding="utf-8"?>
<a:theme xmlns:a="http://schemas.openxmlformats.org/drawingml/2006/main" name="Thank you slide 3">
  <a:themeElements>
    <a:clrScheme name="NMC NEW 2022">
      <a:dk1>
        <a:srgbClr val="005A9B"/>
      </a:dk1>
      <a:lt1>
        <a:srgbClr val="FFFFFF"/>
      </a:lt1>
      <a:dk2>
        <a:srgbClr val="31006F"/>
      </a:dk2>
      <a:lt2>
        <a:srgbClr val="DB3C8E"/>
      </a:lt2>
      <a:accent1>
        <a:srgbClr val="005961"/>
      </a:accent1>
      <a:accent2>
        <a:srgbClr val="495AD4"/>
      </a:accent2>
      <a:accent3>
        <a:srgbClr val="8917A6"/>
      </a:accent3>
      <a:accent4>
        <a:srgbClr val="00749B"/>
      </a:accent4>
      <a:accent5>
        <a:srgbClr val="327FEF"/>
      </a:accent5>
      <a:accent6>
        <a:srgbClr val="74E0C1"/>
      </a:accent6>
      <a:hlink>
        <a:srgbClr val="8917A6"/>
      </a:hlink>
      <a:folHlink>
        <a:srgbClr val="DB3C8E"/>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07C4B51-2401-49DC-B391-7B55B18F45FB}" vid="{3557F403-A348-4BA5-89EF-4F04DC9D869A}"/>
    </a:ext>
  </a:extLst>
</a:theme>
</file>

<file path=docProps/app.xml><?xml version="1.0" encoding="utf-8"?>
<Properties xmlns="http://schemas.openxmlformats.org/officeDocument/2006/extended-properties" xmlns:vt="http://schemas.openxmlformats.org/officeDocument/2006/docPropsVTypes">
  <Template>NMC PowerPoint Template - July 2022</Template>
  <TotalTime>178</TotalTime>
  <Words>1298</Words>
  <Application>Microsoft Office PowerPoint</Application>
  <PresentationFormat>On-screen Show (16:9)</PresentationFormat>
  <Paragraphs>171</Paragraphs>
  <Slides>20</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20</vt:i4>
      </vt:variant>
    </vt:vector>
  </HeadingPairs>
  <TitlesOfParts>
    <vt:vector size="33" baseType="lpstr">
      <vt:lpstr>Wingdings</vt:lpstr>
      <vt:lpstr>Calibri</vt:lpstr>
      <vt:lpstr>Arial</vt:lpstr>
      <vt:lpstr>Cover Blue 1</vt:lpstr>
      <vt:lpstr>Chapter slide purple</vt:lpstr>
      <vt:lpstr>Content slide image blue 3</vt:lpstr>
      <vt:lpstr>Content slide image purple 5</vt:lpstr>
      <vt:lpstr>Content slide purple - no circle</vt:lpstr>
      <vt:lpstr>Content slide blue</vt:lpstr>
      <vt:lpstr>Content slide purple</vt:lpstr>
      <vt:lpstr>Thank you slide 1</vt:lpstr>
      <vt:lpstr>Thank you slide 3</vt:lpstr>
      <vt:lpstr>1_Content slide purple</vt:lpstr>
      <vt:lpstr>Changes to our English language requirements</vt:lpstr>
      <vt:lpstr>What we will cover in this session</vt:lpstr>
      <vt:lpstr>Our English language requirements</vt:lpstr>
      <vt:lpstr>Types of primary evidence we accept </vt:lpstr>
      <vt:lpstr>Overview of the changes</vt:lpstr>
      <vt:lpstr>Summary of changes we have made</vt:lpstr>
      <vt:lpstr>Timeline of changes</vt:lpstr>
      <vt:lpstr>Supporting information from employers (SIFE)</vt:lpstr>
      <vt:lpstr>What is SIFE?</vt:lpstr>
      <vt:lpstr>Completing SIFE form manually (until summer 2023) </vt:lpstr>
      <vt:lpstr>Completing a SIFE form</vt:lpstr>
      <vt:lpstr>Completing a SIFE form</vt:lpstr>
      <vt:lpstr>Next steps for the SIFE form</vt:lpstr>
      <vt:lpstr>Test combining changes</vt:lpstr>
      <vt:lpstr>Test combining changes</vt:lpstr>
      <vt:lpstr>PowerPoint Presentation</vt:lpstr>
      <vt:lpstr>Next Steps</vt:lpstr>
      <vt:lpstr>Next steps</vt:lpstr>
      <vt:lpstr>Useful 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Selga Speakman-Havard</dc:creator>
  <cp:lastModifiedBy>Selga Speakman-Havard</cp:lastModifiedBy>
  <cp:revision>5</cp:revision>
  <dcterms:created xsi:type="dcterms:W3CDTF">2023-02-27T10:53:49Z</dcterms:created>
  <dcterms:modified xsi:type="dcterms:W3CDTF">2023-03-23T15:21:52Z</dcterms:modified>
</cp:coreProperties>
</file>